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8"/>
  </p:notesMasterIdLst>
  <p:sldIdLst>
    <p:sldId id="353" r:id="rId2"/>
    <p:sldId id="258" r:id="rId3"/>
    <p:sldId id="350" r:id="rId4"/>
    <p:sldId id="351" r:id="rId5"/>
    <p:sldId id="352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4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28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56" d="100"/>
          <a:sy n="56" d="100"/>
        </p:scale>
        <p:origin x="60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Консенсуальный – связанный, соотносящийся по значению с существительным консенсус; основанный на общем согласии по какому-либо обсуждаемому вопросу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83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ОА – оборотные активы (внимание:  до 2011 г. в Балансе в составе оборотных активов указывалась долгосрочная дебиторская задолженность - ее необходимо исключить из оборотных активов!).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Коэффициенты на уровне </a:t>
            </a:r>
            <a:r>
              <a:rPr lang="ru-RU" b="1" dirty="0" smtClean="0"/>
              <a:t>средних величин </a:t>
            </a:r>
            <a:r>
              <a:rPr lang="ru-RU" dirty="0" smtClean="0"/>
              <a:t>являются основанием для отнесения заемщика </a:t>
            </a:r>
            <a:r>
              <a:rPr lang="ru-RU" b="1" dirty="0" smtClean="0"/>
              <a:t>ко 2-му классу</a:t>
            </a:r>
            <a:r>
              <a:rPr lang="ru-RU" dirty="0" smtClean="0"/>
              <a:t>, </a:t>
            </a:r>
            <a:r>
              <a:rPr lang="ru-RU" b="1" dirty="0" smtClean="0"/>
              <a:t>выше средних </a:t>
            </a:r>
            <a:r>
              <a:rPr lang="ru-RU" dirty="0" smtClean="0"/>
              <a:t>– к </a:t>
            </a:r>
            <a:r>
              <a:rPr lang="ru-RU" b="1" dirty="0" smtClean="0"/>
              <a:t>1-му</a:t>
            </a:r>
            <a:r>
              <a:rPr lang="ru-RU" dirty="0" smtClean="0"/>
              <a:t>, а </a:t>
            </a:r>
            <a:r>
              <a:rPr lang="ru-RU" b="1" dirty="0" smtClean="0"/>
              <a:t>ниже средних – к 3-му классу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первоклассного заемщика может быть открыт специальный ссудный счет 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контокоррент.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- единый активнопассивный счет, на котором учитывают все операции банка с клиентом. На контокорренте отражают, с одной стороны, кредит банка и все платежи со счета по поручению клиента, с другой - средства, поступившие в банк от клиента в форме выручки от продаж, вкладов, дебиторской задолженности и др. Контокоррент представляет собой сочетание ссудного счета с текущим и может иметь дебетовое и кредитовое сальдо. Подобное кредитование дает возможность осуществлять денежные операции не только в пределах свободного остатка средств на счете, но и за счет кредита банка, что обеспечивает стабильную платежеспособность клиента.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1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Лизинг</a:t>
            </a:r>
            <a:r>
              <a:rPr lang="ru-RU" baseline="0" dirty="0" smtClean="0"/>
              <a:t> (Бобылева добавить 146)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2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Акционерное общество вправе размещать облигации по решению Совета директоров, если иной порядок не определен его уставом. Размещение обществом облигаций, конвертируемых в акции, и других эмиссионных ценных бумаг, конвертируемых в акции, осуществляют по решению общего собрания акционеров или по решению Совета директоров, если в соответствии с уставом ему принадлежит право принятия решения о размещении облигаций, конвертируемых в акции.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Облигация удостоверяет право владельца требовать ее погашения (выплату номинальной стоимости и процентов или номинальной стоимости по дисконтной облигации) в установленный срок.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решении об эмиссии облигаций должны быть определены формы, сроки и другие условия их размещения. Размещение корпоративных облигаций - это длительный и сложный процесс, включающий ряд последовательных процедур.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4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2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47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Виды денежных кредитов:</a:t>
            </a:r>
          </a:p>
          <a:p>
            <a:r>
              <a:rPr lang="ru-RU" b="1" dirty="0" smtClean="0"/>
              <a:t>Инвестиционный налоговый кредит </a:t>
            </a:r>
            <a:r>
              <a:rPr lang="ru-RU" dirty="0" smtClean="0"/>
              <a:t>– это форма изменения срока исполнения налогового обязательства, при которой налогоплательщику предоставляется возможность уменьшить платежи по налогу на прибыль организации с последующей уплатой суммы кредита и процентов. Скидка с налога на прибыль корпорации, предоставляемая при приобретении новых средств производства.</a:t>
            </a:r>
          </a:p>
          <a:p>
            <a:r>
              <a:rPr lang="ru-RU" b="1" dirty="0" smtClean="0"/>
              <a:t>Налоговый кредит </a:t>
            </a:r>
            <a:r>
              <a:rPr lang="ru-RU" dirty="0" smtClean="0"/>
              <a:t>(tax base) – перенос установленного срока уплаты налога и сбора на более поздний срок.</a:t>
            </a:r>
          </a:p>
          <a:p>
            <a:r>
              <a:rPr lang="ru-RU" dirty="0" smtClean="0"/>
              <a:t>Наибольшее распространение получил </a:t>
            </a:r>
            <a:r>
              <a:rPr lang="ru-RU" b="1" dirty="0" smtClean="0"/>
              <a:t>финансовый кредит </a:t>
            </a:r>
            <a:r>
              <a:rPr lang="ru-RU" dirty="0" smtClean="0"/>
              <a:t>– прямая выдача денежных средств кредитором заемщику.</a:t>
            </a:r>
          </a:p>
          <a:p>
            <a:r>
              <a:rPr lang="ru-RU" b="1" dirty="0" smtClean="0"/>
              <a:t>Коммерческий кредит </a:t>
            </a:r>
            <a:r>
              <a:rPr lang="ru-RU" dirty="0" smtClean="0"/>
              <a:t>– это предоставление финансирования по средствам поставки товаров. Это значит, что коммерческий кредит имеет место быть лишь при условии существования договора поставки между сторонами сделки.</a:t>
            </a:r>
          </a:p>
          <a:p>
            <a:r>
              <a:rPr lang="ru-RU" dirty="0" smtClean="0"/>
              <a:t>Коммерческий кредит — это кредит, предоставленный одним юридическим лицом другому в виде товаров (работ, услуг) с отсрочкой платежа. Коммерческий кредит принципиально отличается от банковского, поскольку: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предоставляется не в денежной форме;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кредиторами являются не специализированные кредитно-финансовые организации, а любые юридические лица, связанные с производством или реализацией товаров (работ, услуг);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плата за его предоставление взимается не в виде отдельно начисляемого процента, а включается в цену товаров (работ, услуг).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Кредитоспособность (в отличие от его платежеспособности) не учитывает неплатежи за истекший период, а прогнозирует его платежеспособность на ближайшую перспективу. </a:t>
            </a:r>
          </a:p>
          <a:p>
            <a:r>
              <a:rPr lang="ru-RU" b="1" dirty="0" smtClean="0"/>
              <a:t>Кредитоспособность</a:t>
            </a:r>
            <a:r>
              <a:rPr lang="ru-RU" dirty="0" smtClean="0"/>
              <a:t> заемщика на основе системы показателей, которые отражают источники формирования и размещение оборотных активов, а также конечный финансовый результат (наличие прибыли).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8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0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9" y="188641"/>
            <a:ext cx="6420875" cy="8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908721"/>
            <a:ext cx="39604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34" y="2715706"/>
            <a:ext cx="8724132" cy="1426588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55575" y="4581128"/>
            <a:ext cx="10894557" cy="1057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Заемный капитал как источник финансирования деятельности 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6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9403" y="260648"/>
            <a:ext cx="10657184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Заемный капитал </a:t>
            </a:r>
            <a:r>
              <a:rPr lang="ru-RU" dirty="0" smtClean="0"/>
              <a:t>– это </a:t>
            </a:r>
            <a:r>
              <a:rPr lang="ru-RU" dirty="0"/>
              <a:t>кредиты банков и финансовых компаний, займы, кредиторская задолженность, </a:t>
            </a:r>
            <a:r>
              <a:rPr lang="ru-RU" dirty="0" smtClean="0"/>
              <a:t>лизинг и </a:t>
            </a:r>
            <a:r>
              <a:rPr lang="ru-RU" dirty="0"/>
              <a:t>др. Он подразделяется на долгосрочный (более </a:t>
            </a:r>
            <a:r>
              <a:rPr lang="ru-RU" dirty="0" smtClean="0"/>
              <a:t>1 года</a:t>
            </a:r>
            <a:r>
              <a:rPr lang="ru-RU" dirty="0"/>
              <a:t>) и краткосрочный (до </a:t>
            </a:r>
            <a:r>
              <a:rPr lang="ru-RU" dirty="0" smtClean="0"/>
              <a:t>1 года).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18139"/>
              </p:ext>
            </p:extLst>
          </p:nvPr>
        </p:nvGraphicFramePr>
        <p:xfrm>
          <a:off x="2831637" y="3662082"/>
          <a:ext cx="6720747" cy="2600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915"/>
                <a:gridCol w="3484832"/>
              </a:tblGrid>
              <a:tr h="429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Кредит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Заем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ctr"/>
                </a:tc>
              </a:tr>
              <a:tr h="48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34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30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30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60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31709"/>
              </p:ext>
            </p:extLst>
          </p:nvPr>
        </p:nvGraphicFramePr>
        <p:xfrm>
          <a:off x="1199456" y="692696"/>
          <a:ext cx="10081120" cy="5831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3873"/>
                <a:gridCol w="5227247"/>
              </a:tblGrid>
              <a:tr h="757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Кредит</a:t>
                      </a:r>
                      <a:endParaRPr lang="ru-RU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  <a:effectLst/>
                        </a:rPr>
                        <a:t>Заем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ctr"/>
                </a:tc>
              </a:tr>
              <a:tr h="185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Только банк или другая кредитная организация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угодно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70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Денежные средства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Деньги и другие вещи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63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Платная основа (%)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Любая основа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63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Консенсуальный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Реальный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  <a:tr h="1244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Письменная форма договора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Может </a:t>
                      </a:r>
                      <a:r>
                        <a:rPr lang="ru-RU" sz="2800" dirty="0" smtClean="0">
                          <a:effectLst/>
                        </a:rPr>
                        <a:t> быть</a:t>
                      </a:r>
                      <a:r>
                        <a:rPr lang="ru-RU" sz="2800" dirty="0">
                          <a:effectLst/>
                        </a:rPr>
                        <a:t>  устная договоренность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7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rs.znate.ru/pars_docs/refs/116/115419/115419_html_m1ddac51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51" y="692696"/>
            <a:ext cx="10136915" cy="61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5360" y="0"/>
            <a:ext cx="115212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Состав </a:t>
            </a:r>
            <a:r>
              <a:rPr lang="ru-RU" sz="3600" b="1" dirty="0" smtClean="0"/>
              <a:t>заёмного </a:t>
            </a:r>
            <a:r>
              <a:rPr lang="ru-RU" sz="3600" b="1" dirty="0"/>
              <a:t>капитала </a:t>
            </a:r>
            <a:r>
              <a:rPr lang="ru-RU" sz="3600" b="1" dirty="0" smtClean="0"/>
              <a:t>корпорации</a:t>
            </a:r>
            <a:endParaRPr lang="ru-RU" sz="3600" b="1" dirty="0"/>
          </a:p>
        </p:txBody>
      </p:sp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bibliotekar.ru/deyatelnost-predpriyatiya-2/86.files/image00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-27384"/>
            <a:ext cx="806489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consensus-audit.ru/assets/images/36k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552" y="2924945"/>
            <a:ext cx="7912947" cy="392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339" y="0"/>
            <a:ext cx="11905323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Достоинства заемного капитала: </a:t>
            </a:r>
          </a:p>
          <a:p>
            <a:pPr algn="l"/>
            <a:r>
              <a:rPr lang="ru-RU" dirty="0"/>
              <a:t>1. Широкие возможности привлечения капитала (при наличии залога или гарантии). </a:t>
            </a:r>
          </a:p>
          <a:p>
            <a:pPr algn="l"/>
            <a:r>
              <a:rPr lang="ru-RU" dirty="0"/>
              <a:t>2. Увеличение финансового потенциала предприятия при необходимости увеличения объемов хозяйственной деятельности. </a:t>
            </a:r>
          </a:p>
          <a:p>
            <a:pPr algn="l"/>
            <a:r>
              <a:rPr lang="ru-RU" dirty="0"/>
              <a:t>3. Способность повысить рентабельность собственного капитала. </a:t>
            </a:r>
          </a:p>
          <a:p>
            <a:pPr algn="l"/>
            <a:endParaRPr lang="ru-RU" sz="2300" dirty="0" smtClean="0"/>
          </a:p>
          <a:p>
            <a:pPr algn="l"/>
            <a:r>
              <a:rPr lang="ru-RU" b="1" dirty="0" smtClean="0"/>
              <a:t>Недостатки </a:t>
            </a:r>
            <a:r>
              <a:rPr lang="ru-RU" b="1" dirty="0"/>
              <a:t>заемного капитала: </a:t>
            </a:r>
          </a:p>
          <a:p>
            <a:pPr algn="l"/>
            <a:r>
              <a:rPr lang="ru-RU" dirty="0"/>
              <a:t>1. Сложность привлечения, т.к. решение зависит от других хозяйствующих субъектов. </a:t>
            </a:r>
          </a:p>
          <a:p>
            <a:pPr algn="l"/>
            <a:r>
              <a:rPr lang="ru-RU" dirty="0"/>
              <a:t>2. Необходимость залога или гарантий. </a:t>
            </a:r>
          </a:p>
          <a:p>
            <a:pPr algn="l"/>
            <a:r>
              <a:rPr lang="ru-RU" dirty="0"/>
              <a:t>3. Низкая норма рентабельности активов. </a:t>
            </a:r>
          </a:p>
          <a:p>
            <a:pPr algn="l"/>
            <a:r>
              <a:rPr lang="ru-RU" dirty="0"/>
              <a:t>4. Низкая финансовая устойчивость предприятия. 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339" y="0"/>
            <a:ext cx="12048661" cy="695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100" dirty="0" smtClean="0"/>
              <a:t>Предприятие</a:t>
            </a:r>
            <a:r>
              <a:rPr lang="ru-RU" sz="5100" dirty="0"/>
              <a:t>, </a:t>
            </a:r>
            <a:r>
              <a:rPr lang="ru-RU" sz="5100" b="1" dirty="0"/>
              <a:t>использующее заемный капитал</a:t>
            </a:r>
            <a:r>
              <a:rPr lang="ru-RU" sz="5100" dirty="0"/>
              <a:t>, имеет более </a:t>
            </a:r>
            <a:r>
              <a:rPr lang="ru-RU" sz="5100" b="1" dirty="0" smtClean="0"/>
              <a:t>высокий потенциал и возможность прироста рентабельности </a:t>
            </a:r>
            <a:r>
              <a:rPr lang="ru-RU" sz="5100" b="1" dirty="0"/>
              <a:t>собственного капитала</a:t>
            </a:r>
            <a:r>
              <a:rPr lang="ru-RU" sz="5100" dirty="0" smtClean="0"/>
              <a:t>. </a:t>
            </a:r>
          </a:p>
          <a:p>
            <a:pPr algn="l"/>
            <a:r>
              <a:rPr lang="ru-RU" sz="5100" dirty="0" smtClean="0"/>
              <a:t>При </a:t>
            </a:r>
            <a:r>
              <a:rPr lang="ru-RU" sz="5100" dirty="0"/>
              <a:t>этом </a:t>
            </a:r>
            <a:r>
              <a:rPr lang="ru-RU" sz="5100" u="sng" dirty="0"/>
              <a:t>теряется финансовая устойчивость</a:t>
            </a:r>
            <a:r>
              <a:rPr lang="ru-RU" sz="5100" dirty="0" smtClean="0"/>
              <a:t>.</a:t>
            </a:r>
          </a:p>
          <a:p>
            <a:pPr algn="l"/>
            <a:r>
              <a:rPr lang="ru-RU" sz="5100" dirty="0" smtClean="0"/>
              <a:t> </a:t>
            </a:r>
            <a:endParaRPr lang="ru-RU" sz="5100" dirty="0"/>
          </a:p>
          <a:p>
            <a:pPr algn="l"/>
            <a:r>
              <a:rPr lang="ru-RU" sz="5100" dirty="0"/>
              <a:t>Для измерения совокупных результатов, достигаемых при различном соотношении собственного и заемного капитала используют финансовый показатель – </a:t>
            </a:r>
            <a:r>
              <a:rPr lang="ru-RU" sz="5100" b="1" dirty="0"/>
              <a:t>финансовый </a:t>
            </a:r>
            <a:r>
              <a:rPr lang="ru-RU" sz="5100" b="1" dirty="0" smtClean="0"/>
              <a:t>леверидж</a:t>
            </a:r>
            <a:r>
              <a:rPr lang="ru-RU" sz="5100" dirty="0" smtClean="0"/>
              <a:t> </a:t>
            </a:r>
            <a:r>
              <a:rPr lang="ru-RU" sz="5100" dirty="0"/>
              <a:t>(ФЛ). </a:t>
            </a:r>
            <a:endParaRPr lang="ru-RU" sz="5100" dirty="0" smtClean="0"/>
          </a:p>
          <a:p>
            <a:pPr algn="l"/>
            <a:r>
              <a:rPr lang="ru-RU" sz="5100" dirty="0" smtClean="0"/>
              <a:t>ФЛ </a:t>
            </a:r>
            <a:r>
              <a:rPr lang="ru-RU" sz="5100" b="1" dirty="0"/>
              <a:t>измеряет эффект</a:t>
            </a:r>
            <a:r>
              <a:rPr lang="ru-RU" sz="5100" dirty="0"/>
              <a:t>, заключающийся в </a:t>
            </a:r>
            <a:r>
              <a:rPr lang="ru-RU" sz="5100" b="1" dirty="0"/>
              <a:t>повышении рентабельности собственного капитала </a:t>
            </a:r>
            <a:r>
              <a:rPr lang="ru-RU" sz="5100" dirty="0"/>
              <a:t>за счет повышения доли заемного капитала в общей их сумме. 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94761"/>
              </p:ext>
            </p:extLst>
          </p:nvPr>
        </p:nvGraphicFramePr>
        <p:xfrm>
          <a:off x="143339" y="529726"/>
          <a:ext cx="11809311" cy="5967802"/>
        </p:xfrm>
        <a:graphic>
          <a:graphicData uri="http://schemas.openxmlformats.org/drawingml/2006/table">
            <a:tbl>
              <a:tblPr/>
              <a:tblGrid>
                <a:gridCol w="3936437"/>
                <a:gridCol w="3576113"/>
                <a:gridCol w="4296761"/>
              </a:tblGrid>
              <a:tr h="23220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Признак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Вид капитала в структуре капитала предприятия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Собственный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Заемный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51147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Право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 участие в управлении предприятием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Дает такое право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Не дает 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такого права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48737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Отношение к финансовому риску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Увеличение доли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СК снижает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финансовый риск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Увеличение доли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ЗК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увеличивает финансовый риск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35180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Право на получение прибыли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 остаточному принципу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Первоочередные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54350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Очередность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удовлетворения требований при банкротстве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 остаточному принципу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Первоочередные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50169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Срок и условия оплаты и возврата капитала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Однозначно не установлены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Четко определены кредитным соглашением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42738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Основное направление финансирования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Долгосрочные активы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Краткосрочные активы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65157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Снижение налога на прибыль за счет отнесения финансовых издержек на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затраты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Такая возможность отсутствует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Такая возможность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присутствует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8177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Источники финансирования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Внутренние и внешние источники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Внешние источники финансирования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(исключение кредиторская задолженность)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80145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Связь дохода владельца капитала с прибыльностью предприятия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Доход владельца капитала непосредственно связан с финансовым результатом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Доход владельца капитала не связан </a:t>
                      </a:r>
                    </a:p>
                  </a:txBody>
                  <a:tcPr marL="53977" marR="53977" marT="20241" marB="2024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35360" y="-27384"/>
            <a:ext cx="115212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Состав </a:t>
            </a:r>
            <a:r>
              <a:rPr lang="ru-RU" sz="2800" b="1" dirty="0" smtClean="0"/>
              <a:t>заёмного </a:t>
            </a:r>
            <a:r>
              <a:rPr lang="ru-RU" sz="2800" b="1" dirty="0"/>
              <a:t>капитала </a:t>
            </a:r>
            <a:r>
              <a:rPr lang="ru-RU" sz="2800" b="1" dirty="0" smtClean="0"/>
              <a:t>корпорации</a:t>
            </a:r>
            <a:endParaRPr lang="ru-RU" sz="2800" b="1" dirty="0"/>
          </a:p>
        </p:txBody>
      </p:sp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349" y="0"/>
            <a:ext cx="1195265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Этапы политики </a:t>
            </a:r>
            <a:r>
              <a:rPr lang="ru-RU" b="1" dirty="0"/>
              <a:t>привлечения банковского </a:t>
            </a:r>
            <a:r>
              <a:rPr lang="ru-RU" b="1" dirty="0" smtClean="0"/>
              <a:t>кредита:</a:t>
            </a:r>
            <a:endParaRPr lang="ru-RU" b="1" dirty="0"/>
          </a:p>
          <a:p>
            <a:pPr algn="l"/>
            <a:r>
              <a:rPr lang="ru-RU" dirty="0" smtClean="0"/>
              <a:t>1. Определение </a:t>
            </a:r>
            <a:r>
              <a:rPr lang="ru-RU" b="1" dirty="0"/>
              <a:t>цели использования </a:t>
            </a:r>
            <a:r>
              <a:rPr lang="ru-RU" dirty="0"/>
              <a:t>привлекаемого банковского </a:t>
            </a:r>
            <a:r>
              <a:rPr lang="ru-RU" dirty="0" smtClean="0"/>
              <a:t>кредита.</a:t>
            </a:r>
            <a:endParaRPr lang="ru-RU" dirty="0"/>
          </a:p>
          <a:p>
            <a:pPr algn="l"/>
            <a:r>
              <a:rPr lang="ru-RU" dirty="0" smtClean="0"/>
              <a:t>2. Оценку </a:t>
            </a:r>
            <a:r>
              <a:rPr lang="ru-RU" b="1" dirty="0"/>
              <a:t>соотношения между краткосрочным и долгосрочным </a:t>
            </a:r>
            <a:r>
              <a:rPr lang="ru-RU" dirty="0" smtClean="0"/>
              <a:t>кредитом.</a:t>
            </a:r>
            <a:endParaRPr lang="ru-RU" dirty="0"/>
          </a:p>
          <a:p>
            <a:pPr algn="l"/>
            <a:r>
              <a:rPr lang="ru-RU" dirty="0" smtClean="0"/>
              <a:t>3. Изучение </a:t>
            </a:r>
            <a:r>
              <a:rPr lang="ru-RU" dirty="0"/>
              <a:t>и </a:t>
            </a:r>
            <a:r>
              <a:rPr lang="ru-RU" b="1" dirty="0" smtClean="0"/>
              <a:t>оценка </a:t>
            </a:r>
            <a:r>
              <a:rPr lang="ru-RU" b="1" dirty="0"/>
              <a:t>коммерческих банков</a:t>
            </a:r>
            <a:r>
              <a:rPr lang="ru-RU" dirty="0"/>
              <a:t>, т.е. </a:t>
            </a:r>
            <a:r>
              <a:rPr lang="ru-RU" dirty="0" smtClean="0"/>
              <a:t>оценка </a:t>
            </a:r>
            <a:r>
              <a:rPr lang="ru-RU" dirty="0"/>
              <a:t>кредитной политики отдельных </a:t>
            </a:r>
            <a:r>
              <a:rPr lang="ru-RU" dirty="0" smtClean="0"/>
              <a:t>банков.</a:t>
            </a:r>
            <a:endParaRPr lang="ru-RU" dirty="0"/>
          </a:p>
          <a:p>
            <a:pPr algn="l"/>
            <a:r>
              <a:rPr lang="ru-RU" dirty="0" smtClean="0"/>
              <a:t>4. </a:t>
            </a:r>
            <a:r>
              <a:rPr lang="ru-RU" b="1" dirty="0" smtClean="0"/>
              <a:t>Сравнение </a:t>
            </a:r>
            <a:r>
              <a:rPr lang="ru-RU" b="1" dirty="0"/>
              <a:t>условий </a:t>
            </a:r>
            <a:r>
              <a:rPr lang="ru-RU" dirty="0"/>
              <a:t>возможного привлечения отдельных видов кредита у разнообразного бизнеса.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800" b="1" dirty="0"/>
              <a:t>Формирование заемного капитала в форме облигационных </a:t>
            </a:r>
            <a:r>
              <a:rPr lang="ru-RU" sz="5800" b="1" dirty="0" smtClean="0"/>
              <a:t>займов</a:t>
            </a:r>
          </a:p>
          <a:p>
            <a:pPr algn="l"/>
            <a:endParaRPr lang="kk-KZ" sz="2200" dirty="0"/>
          </a:p>
          <a:p>
            <a:pPr algn="l"/>
            <a:r>
              <a:rPr lang="ru-RU" dirty="0" smtClean="0"/>
              <a:t>Средства </a:t>
            </a:r>
            <a:r>
              <a:rPr lang="ru-RU" dirty="0"/>
              <a:t>от размещения облигаций направляются предприятием, как правило, на </a:t>
            </a:r>
            <a:r>
              <a:rPr lang="ru-RU" b="1" dirty="0"/>
              <a:t>цели финансирования своего стратегического развития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Наиболее </a:t>
            </a:r>
            <a:r>
              <a:rPr lang="ru-RU" dirty="0"/>
              <a:t>сложной проблемой является </a:t>
            </a:r>
            <a:r>
              <a:rPr lang="ru-RU" u="sng" dirty="0"/>
              <a:t>выбор оптимального варианта эмиссии облигаций</a:t>
            </a:r>
            <a:r>
              <a:rPr lang="ru-RU" dirty="0"/>
              <a:t>, номинальная </a:t>
            </a:r>
            <a:r>
              <a:rPr lang="ru-RU" u="sng" dirty="0"/>
              <a:t>стоимость всех выпущенных облигаций </a:t>
            </a:r>
            <a:r>
              <a:rPr lang="ru-RU" dirty="0"/>
              <a:t>не должна превышать </a:t>
            </a:r>
            <a:r>
              <a:rPr lang="ru-RU" u="sng" dirty="0"/>
              <a:t>размера уставного капитала </a:t>
            </a:r>
            <a:r>
              <a:rPr lang="ru-RU" dirty="0"/>
              <a:t>общества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b="1" u="sng" dirty="0"/>
              <a:t>Корпоративные облигации позволяют:</a:t>
            </a:r>
          </a:p>
          <a:p>
            <a:pPr algn="l"/>
            <a:r>
              <a:rPr lang="ru-RU" dirty="0" smtClean="0"/>
              <a:t>1) аккумулировать </a:t>
            </a:r>
            <a:r>
              <a:rPr lang="ru-RU" dirty="0"/>
              <a:t>и перераспределять капитал в денежной форме между различными отраслями экономики;</a:t>
            </a:r>
          </a:p>
          <a:p>
            <a:pPr algn="l"/>
            <a:r>
              <a:rPr lang="ru-RU" dirty="0" smtClean="0"/>
              <a:t>2) обеспечивать </a:t>
            </a:r>
            <a:r>
              <a:rPr lang="ru-RU" dirty="0"/>
              <a:t>получение инвесторами процентного дохода и возврата основной суммы </a:t>
            </a:r>
            <a:r>
              <a:rPr lang="ru-RU" dirty="0" smtClean="0"/>
              <a:t>долга;</a:t>
            </a:r>
          </a:p>
          <a:p>
            <a:pPr algn="l"/>
            <a:r>
              <a:rPr lang="ru-RU" dirty="0" smtClean="0"/>
              <a:t>3) предоставлять инвесторам дополнительные права и гарантии.</a:t>
            </a:r>
            <a:endParaRPr lang="ru-RU" dirty="0"/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0" y="0"/>
                <a:ext cx="12192000" cy="71014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b="1" dirty="0" smtClean="0"/>
                  <a:t>Стоимость заемного капитала</a:t>
                </a:r>
                <a:r>
                  <a:rPr lang="ru-RU" dirty="0" smtClean="0"/>
                  <a:t>, привлекаемого в виде облигаций, </a:t>
                </a:r>
                <a:r>
                  <a:rPr lang="ru-RU" b="1" dirty="0" smtClean="0"/>
                  <a:t>оценивают на основе ставки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купонного</a:t>
                </a:r>
                <a:r>
                  <a:rPr lang="ru-RU" b="1" dirty="0" smtClean="0"/>
                  <a:t> процента. </a:t>
                </a:r>
              </a:p>
              <a:p>
                <a:pPr algn="l"/>
                <a:r>
                  <a:rPr lang="ru-RU" dirty="0" smtClean="0"/>
                  <a:t>Если облигации продают на иных условиях, то </a:t>
                </a:r>
                <a:r>
                  <a:rPr lang="ru-RU" b="1" dirty="0" smtClean="0"/>
                  <a:t>базой оценки выступает сумма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дисконта</a:t>
                </a:r>
                <a:r>
                  <a:rPr lang="ru-RU" b="1" dirty="0" smtClean="0"/>
                  <a:t>, выплачиваемого при погашении.</a:t>
                </a:r>
              </a:p>
              <a:p>
                <a:pPr algn="l"/>
                <a:r>
                  <a:rPr lang="ru-RU" dirty="0" smtClean="0"/>
                  <a:t>В </a:t>
                </a:r>
                <a:r>
                  <a:rPr lang="ru-RU" dirty="0"/>
                  <a:t>первом случае оценка осуществляется по </a:t>
                </a:r>
                <a:r>
                  <a:rPr lang="ru-RU" dirty="0" smtClean="0"/>
                  <a:t>формуле:</a:t>
                </a:r>
              </a:p>
              <a:p>
                <a:pPr algn="l"/>
                <a:endParaRPr lang="ru-RU" dirty="0" smtClean="0"/>
              </a:p>
              <a:p>
                <a:pPr algn="l"/>
                <a:endParaRPr lang="ru-RU" dirty="0"/>
              </a:p>
              <a:p>
                <a:pPr algn="l"/>
                <a:endParaRPr lang="ru-RU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где: </m:t>
                    </m:r>
                    <m:r>
                      <a:rPr lang="ru-RU" i="1">
                        <a:latin typeface="Cambria Math"/>
                      </a:rPr>
                      <m:t>ЗК</m:t>
                    </m:r>
                    <m:r>
                      <a:rPr lang="ru-RU" b="0" i="1" smtClean="0">
                        <a:latin typeface="Cambria Math"/>
                      </a:rPr>
                      <m:t>о −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b="1" dirty="0"/>
                  <a:t>стоимость заемного капитала</a:t>
                </a:r>
                <a:r>
                  <a:rPr lang="ru-RU" dirty="0"/>
                  <a:t>, привлекаемого за счет корпоративных </a:t>
                </a:r>
                <a:r>
                  <a:rPr lang="ru-RU" dirty="0" smtClean="0"/>
                  <a:t>облигаций;</a:t>
                </a:r>
                <a:endParaRPr lang="ru-RU" dirty="0"/>
              </a:p>
              <a:p>
                <a:pPr algn="l"/>
                <a:r>
                  <a:rPr lang="ru-RU" dirty="0"/>
                  <a:t>СКП </a:t>
                </a:r>
                <a:r>
                  <a:rPr lang="ru-RU" dirty="0" smtClean="0"/>
                  <a:t>– ставка </a:t>
                </a:r>
                <a:r>
                  <a:rPr lang="ru-RU" b="1" dirty="0" smtClean="0"/>
                  <a:t>купонного процента </a:t>
                </a:r>
                <a:r>
                  <a:rPr lang="ru-RU" dirty="0" smtClean="0"/>
                  <a:t>по облигациям;</a:t>
                </a:r>
                <a:endParaRPr lang="ru-RU" dirty="0"/>
              </a:p>
              <a:p>
                <a:pPr algn="l"/>
                <a:r>
                  <a:rPr lang="ru-RU" dirty="0"/>
                  <a:t>НС </a:t>
                </a:r>
                <a:r>
                  <a:rPr lang="ru-RU" dirty="0" smtClean="0"/>
                  <a:t>– ставка </a:t>
                </a:r>
                <a:r>
                  <a:rPr lang="ru-RU" dirty="0"/>
                  <a:t>налога на прибыль, доли </a:t>
                </a:r>
                <a:r>
                  <a:rPr lang="ru-RU" dirty="0" smtClean="0"/>
                  <a:t>единицы;</a:t>
                </a:r>
                <a:endParaRPr lang="ru-RU" dirty="0"/>
              </a:p>
              <a:p>
                <a:pPr algn="l"/>
                <a:r>
                  <a:rPr lang="ru-RU" dirty="0" err="1" smtClean="0"/>
                  <a:t>УЗэ</a:t>
                </a:r>
                <a:r>
                  <a:rPr lang="ru-RU" dirty="0" smtClean="0"/>
                  <a:t> </a:t>
                </a:r>
                <a:r>
                  <a:rPr lang="ru-RU" dirty="0"/>
                  <a:t>– уровень эмиссионных затрат по отношению к общей эмиссии, доли </a:t>
                </a:r>
                <a:r>
                  <a:rPr lang="ru-RU" dirty="0" smtClean="0"/>
                  <a:t>единицы.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7101408"/>
              </a:xfrm>
              <a:prstGeom prst="rect">
                <a:avLst/>
              </a:prstGeom>
              <a:blipFill rotWithShape="1">
                <a:blip r:embed="rId2"/>
                <a:stretch>
                  <a:fillRect l="-1600" r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07701" y="3277690"/>
                <a:ext cx="6912768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ЗК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СКП</m:t>
                          </m:r>
                          <m:r>
                            <a:rPr lang="ru-RU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ru-RU" sz="2800" i="1">
                              <a:latin typeface="Cambria Math"/>
                            </a:rPr>
                            <m:t>(</m:t>
                          </m:r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  <m:r>
                            <a:rPr lang="ru-RU" sz="2800" i="1">
                              <a:latin typeface="Cambria Math"/>
                            </a:rPr>
                            <m:t>−НС)</m:t>
                          </m:r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(</m:t>
                          </m:r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  <m:r>
                            <a:rPr lang="ru-RU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УЗ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Э</m:t>
                              </m:r>
                            </m:sub>
                          </m:sSub>
                          <m:r>
                            <a:rPr lang="ru-RU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277690"/>
                <a:ext cx="5184576" cy="10154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279345"/>
            <a:ext cx="11737380" cy="6403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Состав заемного капитала и оценка стоимости его привлечения.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Формирование заемного капитала в форме облигационных займов.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Эффект финансового рычага (левериджа) и его использование при управлении заемным капиталом.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Организация процесса кредитования заемщика.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Показатели эффективности заёмного капитала.</a:t>
            </a:r>
          </a:p>
          <a:p>
            <a:pPr algn="l"/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dirty="0" smtClean="0"/>
                  <a:t>Во 2-м случае (</a:t>
                </a:r>
                <a:r>
                  <a:rPr lang="ru-RU" dirty="0"/>
                  <a:t>базой оценки выступает сумма </a:t>
                </a:r>
                <a:r>
                  <a:rPr lang="ru-RU" dirty="0">
                    <a:solidFill>
                      <a:srgbClr val="FF0000"/>
                    </a:solidFill>
                  </a:rPr>
                  <a:t>дисконта</a:t>
                </a:r>
                <a:r>
                  <a:rPr lang="ru-RU" dirty="0"/>
                  <a:t>, выплачиваемого при </a:t>
                </a:r>
                <a:r>
                  <a:rPr lang="ru-RU" dirty="0" smtClean="0"/>
                  <a:t>погашении) расчет стоимости облигационного займа определяется:</a:t>
                </a:r>
              </a:p>
              <a:p>
                <a:pPr algn="l"/>
                <a:endParaRPr lang="ru-RU" dirty="0"/>
              </a:p>
              <a:p>
                <a:pPr algn="l"/>
                <a:endParaRPr lang="ru-RU" dirty="0" smtClean="0"/>
              </a:p>
              <a:p>
                <a:pPr algn="l"/>
                <a:r>
                  <a:rPr lang="ru-RU" dirty="0"/>
                  <a:t>где: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ЗЌ</m:t>
                        </m:r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ru-RU" dirty="0"/>
                  <a:t> – </a:t>
                </a:r>
                <a:r>
                  <a:rPr lang="ru-RU" b="1" dirty="0" smtClean="0"/>
                  <a:t>стоимость </a:t>
                </a:r>
                <a:r>
                  <a:rPr lang="ru-RU" b="1" dirty="0"/>
                  <a:t>заемного капитала </a:t>
                </a:r>
                <a:r>
                  <a:rPr lang="ru-RU" dirty="0"/>
                  <a:t>в форме облигаций, %</a:t>
                </a:r>
              </a:p>
              <a:p>
                <a:pPr algn="l"/>
                <a:r>
                  <a:rPr lang="ru-RU" dirty="0"/>
                  <a:t>Д – средняя сумма дисконта, % по </a:t>
                </a:r>
                <a:r>
                  <a:rPr lang="ru-RU" dirty="0" smtClean="0"/>
                  <a:t>облигациям, </a:t>
                </a:r>
                <a:r>
                  <a:rPr lang="ru-RU" dirty="0"/>
                  <a:t>тг.</a:t>
                </a:r>
              </a:p>
              <a:p>
                <a:pPr algn="l"/>
                <a:r>
                  <a:rPr lang="ru-RU" dirty="0"/>
                  <a:t>НО – номинал облигации, тг</a:t>
                </a:r>
                <a:r>
                  <a:rPr lang="ru-RU" dirty="0" smtClean="0"/>
                  <a:t>.</a:t>
                </a:r>
              </a:p>
              <a:p>
                <a:pPr algn="l"/>
                <a:r>
                  <a:rPr lang="ru-RU" dirty="0" err="1"/>
                  <a:t>УЗэ</a:t>
                </a:r>
                <a:r>
                  <a:rPr lang="ru-RU" dirty="0"/>
                  <a:t> – уровень эмиссионных затрат по отношению к общей эмиссии, доли единицы.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2067" t="-2756" b="-3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43606" y="1844825"/>
                <a:ext cx="7680853" cy="978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/>
                            </a:rPr>
                            <m:t>ЗЌ</m:t>
                          </m:r>
                          <m:r>
                            <a:rPr lang="ru-RU" sz="280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Д∗</m:t>
                          </m:r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  <m:r>
                            <a:rPr lang="ru-RU" sz="2800" b="0" i="1" smtClean="0">
                              <a:latin typeface="Cambria Math"/>
                            </a:rPr>
                            <m:t>00</m:t>
                          </m:r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(</m:t>
                          </m:r>
                          <m:r>
                            <a:rPr lang="ru-RU" sz="2800" b="0" i="1" smtClean="0">
                              <a:latin typeface="Cambria Math"/>
                            </a:rPr>
                            <m:t>НО</m:t>
                          </m:r>
                          <m:r>
                            <a:rPr lang="ru-RU" sz="2800" i="1">
                              <a:latin typeface="Cambria Math"/>
                            </a:rPr>
                            <m:t>−</m:t>
                          </m:r>
                          <m:r>
                            <a:rPr lang="ru-RU" sz="2800" b="0" i="1" smtClean="0">
                              <a:latin typeface="Cambria Math"/>
                            </a:rPr>
                            <m:t>Д</m:t>
                          </m:r>
                          <m:r>
                            <a:rPr lang="ru-RU" sz="2800" i="1">
                              <a:latin typeface="Cambria Math"/>
                            </a:rPr>
                            <m:t>)(</m:t>
                          </m:r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  <m:r>
                            <a:rPr lang="ru-RU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УЗ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Э</m:t>
                              </m:r>
                            </m:sub>
                          </m:sSub>
                          <m:r>
                            <a:rPr lang="ru-RU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844824"/>
                <a:ext cx="5760640" cy="978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5360" y="44624"/>
            <a:ext cx="1180931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Эффект </a:t>
            </a:r>
            <a:r>
              <a:rPr lang="ru-RU" b="1" dirty="0">
                <a:solidFill>
                  <a:srgbClr val="FF0000"/>
                </a:solidFill>
              </a:rPr>
              <a:t>финансового рычага (левериджа)</a:t>
            </a:r>
            <a:r>
              <a:rPr lang="ru-RU" b="1" dirty="0"/>
              <a:t> и его использование в управлении заемным капиталом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339" y="1916832"/>
            <a:ext cx="11809312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Если корпорации используют заемный капитал, то </a:t>
            </a:r>
            <a:r>
              <a:rPr lang="ru-RU" b="1" dirty="0"/>
              <a:t>рентабельность собственного </a:t>
            </a:r>
            <a:r>
              <a:rPr lang="ru-RU" b="1" dirty="0" smtClean="0"/>
              <a:t>капитала </a:t>
            </a:r>
            <a:r>
              <a:rPr lang="ru-RU" dirty="0" smtClean="0"/>
              <a:t>может </a:t>
            </a:r>
            <a:r>
              <a:rPr lang="ru-RU" dirty="0"/>
              <a:t>быть повышена за счет привлечения банковского капитала. </a:t>
            </a:r>
            <a:endParaRPr lang="ru-RU" dirty="0" smtClean="0"/>
          </a:p>
          <a:p>
            <a:pPr algn="l"/>
            <a:r>
              <a:rPr lang="ru-RU" dirty="0" smtClean="0"/>
              <a:t>Такое </a:t>
            </a:r>
            <a:r>
              <a:rPr lang="ru-RU" dirty="0"/>
              <a:t>повышение рентабельности собственного капитала называют </a:t>
            </a:r>
            <a:r>
              <a:rPr lang="ru-RU" b="1" dirty="0"/>
              <a:t>эффектом финансового </a:t>
            </a:r>
            <a:r>
              <a:rPr lang="ru-RU" b="1" dirty="0" smtClean="0"/>
              <a:t>рычага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80736"/>
              </p:ext>
            </p:extLst>
          </p:nvPr>
        </p:nvGraphicFramePr>
        <p:xfrm>
          <a:off x="239350" y="260648"/>
          <a:ext cx="11713302" cy="6129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42257"/>
                <a:gridCol w="2266788"/>
                <a:gridCol w="2304257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Показатели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АО №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АО № 2</a:t>
                      </a:r>
                      <a:endParaRPr lang="ru-RU" sz="2800" dirty="0"/>
                    </a:p>
                  </a:txBody>
                  <a:tcPr marL="121920" marR="12192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Актив баланса, млн. тг. 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 marL="121920" marR="12192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Пассив баланса, млн. тг. </a:t>
                      </a:r>
                    </a:p>
                    <a:p>
                      <a:r>
                        <a:rPr lang="ru-RU" sz="2800" dirty="0" smtClean="0"/>
                        <a:t> в том числе: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 marL="121920" marR="12192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  2.1 собственный капитал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  2.2 заемный капитал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Бухгалтерская прибыль, млн. тг. 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 marL="121920" marR="121920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 Рентабельность активов (</a:t>
                      </a:r>
                      <a:r>
                        <a:rPr lang="en-US" sz="2800" dirty="0" smtClean="0"/>
                        <a:t>ROA)</a:t>
                      </a:r>
                      <a:endParaRPr lang="ru-RU" sz="280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?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011" y="188640"/>
            <a:ext cx="11952651" cy="648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b="1" dirty="0" smtClean="0"/>
              <a:t>Рентабельность:</a:t>
            </a:r>
            <a:endParaRPr lang="kk-KZ" b="1" dirty="0"/>
          </a:p>
          <a:p>
            <a:pPr algn="l"/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en-US" b="1" dirty="0" smtClean="0"/>
              <a:t>RO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kk-KZ" b="1" dirty="0"/>
              <a:t>(</a:t>
            </a:r>
            <a:r>
              <a:rPr lang="en-US" sz="4000" b="1" dirty="0"/>
              <a:t>return on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b="1" dirty="0" smtClean="0"/>
              <a:t>ssets</a:t>
            </a:r>
            <a:r>
              <a:rPr lang="ru-RU" b="1" dirty="0"/>
              <a:t>) </a:t>
            </a:r>
            <a:r>
              <a:rPr lang="en-US" dirty="0" smtClean="0"/>
              <a:t>= </a:t>
            </a:r>
            <a:r>
              <a:rPr lang="ru-RU" b="1" u="sng" dirty="0" smtClean="0"/>
              <a:t>ЧП</a:t>
            </a:r>
            <a:r>
              <a:rPr lang="ru-RU" dirty="0" smtClean="0"/>
              <a:t>/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*100%</a:t>
            </a:r>
          </a:p>
          <a:p>
            <a:pPr algn="l"/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ssets</a:t>
            </a:r>
            <a:r>
              <a:rPr lang="ru-RU" dirty="0" smtClean="0"/>
              <a:t> – активы)</a:t>
            </a:r>
            <a:endParaRPr lang="ru-RU" dirty="0"/>
          </a:p>
          <a:p>
            <a:pPr algn="l"/>
            <a:r>
              <a:rPr lang="ru-RU" dirty="0" smtClean="0"/>
              <a:t>2.</a:t>
            </a:r>
            <a:r>
              <a:rPr lang="ru-RU" b="1" dirty="0" smtClean="0"/>
              <a:t> </a:t>
            </a:r>
            <a:r>
              <a:rPr lang="en-US" b="1" dirty="0" smtClean="0"/>
              <a:t>RO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kk-KZ" b="1" dirty="0"/>
              <a:t>(</a:t>
            </a:r>
            <a:r>
              <a:rPr lang="en-US" sz="4000" b="1" dirty="0"/>
              <a:t>return on </a:t>
            </a: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4000" b="1" dirty="0"/>
              <a:t>quity </a:t>
            </a:r>
            <a:r>
              <a:rPr lang="ru-RU" b="1" dirty="0"/>
              <a:t>) </a:t>
            </a:r>
            <a:r>
              <a:rPr lang="en-US" dirty="0"/>
              <a:t>= </a:t>
            </a:r>
            <a:r>
              <a:rPr lang="ru-RU" b="1" u="sng" dirty="0"/>
              <a:t>ЧП</a:t>
            </a:r>
            <a:r>
              <a:rPr lang="ru-RU" dirty="0"/>
              <a:t>/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ru-RU" dirty="0"/>
              <a:t>*100%</a:t>
            </a:r>
          </a:p>
          <a:p>
            <a:pPr algn="l"/>
            <a:r>
              <a:rPr lang="ru-RU" dirty="0"/>
              <a:t>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quity</a:t>
            </a:r>
            <a:r>
              <a:rPr lang="ru-RU" dirty="0"/>
              <a:t> – собственный капитал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3. </a:t>
            </a:r>
            <a:r>
              <a:rPr lang="en-US" b="1" dirty="0" smtClean="0"/>
              <a:t>RO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kk-KZ" b="1" dirty="0"/>
              <a:t>(</a:t>
            </a:r>
            <a:r>
              <a:rPr lang="en-US" sz="4000" b="1" dirty="0"/>
              <a:t>return on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/>
              <a:t>nvestment</a:t>
            </a:r>
            <a:r>
              <a:rPr lang="ru-RU" b="1" dirty="0" smtClean="0"/>
              <a:t>) </a:t>
            </a:r>
            <a:r>
              <a:rPr lang="en-US" dirty="0" smtClean="0"/>
              <a:t>= </a:t>
            </a:r>
            <a:r>
              <a:rPr lang="ru-RU" b="1" u="sng" dirty="0" smtClean="0"/>
              <a:t>ЧП</a:t>
            </a:r>
            <a:r>
              <a:rPr lang="ru-RU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ru-RU" dirty="0" smtClean="0"/>
              <a:t>*100%</a:t>
            </a:r>
          </a:p>
          <a:p>
            <a:pPr algn="l"/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nvestment</a:t>
            </a:r>
            <a:r>
              <a:rPr lang="ru-RU" dirty="0" smtClean="0"/>
              <a:t> – инвестиции</a:t>
            </a:r>
            <a:r>
              <a:rPr lang="en-US" dirty="0" smtClean="0"/>
              <a:t>)</a:t>
            </a:r>
          </a:p>
          <a:p>
            <a:pPr algn="l"/>
            <a:r>
              <a:rPr lang="ru-RU" dirty="0" smtClean="0"/>
              <a:t>4. </a:t>
            </a:r>
            <a:r>
              <a:rPr lang="en-US" b="1" dirty="0" smtClean="0"/>
              <a:t>RO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kk-KZ" b="1" dirty="0"/>
              <a:t>(</a:t>
            </a:r>
            <a:r>
              <a:rPr lang="en-US" sz="4000" b="1" dirty="0"/>
              <a:t>return on </a:t>
            </a:r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/>
              <a:t>ale</a:t>
            </a:r>
            <a:r>
              <a:rPr lang="ru-RU" b="1" dirty="0" smtClean="0"/>
              <a:t>) </a:t>
            </a:r>
            <a:r>
              <a:rPr lang="en-US" dirty="0" smtClean="0"/>
              <a:t>= </a:t>
            </a:r>
            <a:r>
              <a:rPr lang="ru-RU" b="1" u="sng" dirty="0" smtClean="0"/>
              <a:t>ЧП</a:t>
            </a:r>
            <a:r>
              <a:rPr lang="ru-RU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ru-RU" dirty="0" smtClean="0"/>
              <a:t> *100%</a:t>
            </a:r>
          </a:p>
          <a:p>
            <a:pPr algn="l"/>
            <a:r>
              <a:rPr lang="ru-RU" dirty="0"/>
              <a:t>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ale-</a:t>
            </a:r>
            <a:r>
              <a:rPr lang="ru-RU" dirty="0"/>
              <a:t>выручка)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86583"/>
              </p:ext>
            </p:extLst>
          </p:nvPr>
        </p:nvGraphicFramePr>
        <p:xfrm>
          <a:off x="1103447" y="44624"/>
          <a:ext cx="1008112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56649"/>
                <a:gridCol w="2112235"/>
                <a:gridCol w="2112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№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№ 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Актив баланса, млн. тг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млн.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Пассив баланса, млн. тг. в том числе: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млн.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2.1 собственный капитал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млн.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2.2 заемный капитал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Бухгалтерская прибыль, млн. тг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млн.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Рентабельность активов (</a:t>
                      </a:r>
                      <a:r>
                        <a:rPr lang="en-US" dirty="0" smtClean="0"/>
                        <a:t>ROA)</a:t>
                      </a:r>
                      <a:endParaRPr lang="ru-RU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20 %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20 %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r>
                        <a:rPr lang="en-US" dirty="0" smtClean="0"/>
                        <a:t>ROE</a:t>
                      </a:r>
                      <a:endParaRPr lang="ru-RU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20 %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25 %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3339" y="2780928"/>
            <a:ext cx="1180931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Например: АО №1 и №2 </a:t>
            </a:r>
            <a:r>
              <a:rPr lang="ru-RU" dirty="0"/>
              <a:t>не платят налог на </a:t>
            </a:r>
            <a:r>
              <a:rPr lang="ru-RU" dirty="0" smtClean="0"/>
              <a:t>прибыль.</a:t>
            </a:r>
          </a:p>
          <a:p>
            <a:pPr algn="l"/>
            <a:r>
              <a:rPr lang="ru-RU" dirty="0" smtClean="0"/>
              <a:t>АО </a:t>
            </a:r>
            <a:r>
              <a:rPr lang="ru-RU" dirty="0"/>
              <a:t>№1 получит 12 млн. тг. прибыли только за счет собственного капитала. РСС (</a:t>
            </a:r>
            <a:r>
              <a:rPr lang="ru-RU" b="1" dirty="0">
                <a:solidFill>
                  <a:srgbClr val="FF0000"/>
                </a:solidFill>
              </a:rPr>
              <a:t>рентабельность собственных </a:t>
            </a:r>
            <a:r>
              <a:rPr lang="ru-RU" b="1" dirty="0" smtClean="0">
                <a:solidFill>
                  <a:srgbClr val="FF0000"/>
                </a:solidFill>
              </a:rPr>
              <a:t>средств</a:t>
            </a:r>
            <a:r>
              <a:rPr lang="ru-RU" dirty="0" smtClean="0"/>
              <a:t>, </a:t>
            </a:r>
            <a:r>
              <a:rPr lang="en-US" dirty="0" smtClean="0"/>
              <a:t>ROE</a:t>
            </a:r>
            <a:r>
              <a:rPr lang="en-US" dirty="0"/>
              <a:t>)</a:t>
            </a:r>
            <a:r>
              <a:rPr lang="ru-RU" dirty="0" smtClean="0"/>
              <a:t> </a:t>
            </a:r>
            <a:r>
              <a:rPr lang="ru-RU" dirty="0"/>
              <a:t>= 12 млн./60 млн.=20%. </a:t>
            </a:r>
            <a:endParaRPr lang="ru-RU" dirty="0" smtClean="0"/>
          </a:p>
          <a:p>
            <a:pPr algn="l"/>
            <a:endParaRPr lang="ru-RU" sz="2500" dirty="0" smtClean="0"/>
          </a:p>
          <a:p>
            <a:pPr algn="l"/>
            <a:r>
              <a:rPr lang="ru-RU" dirty="0" smtClean="0"/>
              <a:t>АО </a:t>
            </a:r>
            <a:r>
              <a:rPr lang="ru-RU" dirty="0"/>
              <a:t>№2 из той же суммы прибыли должно выплатить проценты по задолженности, исходя из </a:t>
            </a:r>
            <a:r>
              <a:rPr lang="ru-RU" b="1" dirty="0"/>
              <a:t>средней расчетной ставки процентов (СРСП)</a:t>
            </a:r>
            <a:r>
              <a:rPr lang="ru-RU" dirty="0"/>
              <a:t>. СРСП – 15%, эти финансовые издержки составят 4,5 млн. (30 млн. * 15%=4,5 млн. тг</a:t>
            </a:r>
            <a:r>
              <a:rPr lang="ru-RU" dirty="0" smtClean="0"/>
              <a:t>.). </a:t>
            </a:r>
            <a:r>
              <a:rPr lang="ru-RU" dirty="0"/>
              <a:t>На возмещение других расходов остается 7,5 млн. тг. (12 млн. - 4,5 млн.), тогда РСС </a:t>
            </a:r>
            <a:r>
              <a:rPr lang="ru-RU" dirty="0" smtClean="0"/>
              <a:t>будет </a:t>
            </a:r>
            <a:r>
              <a:rPr lang="ru-RU" dirty="0"/>
              <a:t>равна </a:t>
            </a:r>
            <a:r>
              <a:rPr lang="ru-RU" b="1" dirty="0"/>
              <a:t>25 %</a:t>
            </a:r>
            <a:r>
              <a:rPr lang="ru-RU" dirty="0"/>
              <a:t> (</a:t>
            </a:r>
            <a:r>
              <a:rPr lang="ru-RU" dirty="0" smtClean="0"/>
              <a:t>7,5млн</a:t>
            </a:r>
            <a:r>
              <a:rPr lang="ru-RU" dirty="0"/>
              <a:t>./30млн.). </a:t>
            </a:r>
            <a:endParaRPr lang="ru-RU" dirty="0" smtClean="0"/>
          </a:p>
          <a:p>
            <a:pPr algn="l"/>
            <a:r>
              <a:rPr lang="ru-RU" dirty="0" smtClean="0"/>
              <a:t>Т. о., </a:t>
            </a:r>
            <a:r>
              <a:rPr lang="ru-RU" dirty="0"/>
              <a:t>при одинаковой рентабельности активов 20</a:t>
            </a:r>
            <a:r>
              <a:rPr lang="ru-RU" dirty="0" smtClean="0"/>
              <a:t>% (12/60), </a:t>
            </a:r>
            <a:r>
              <a:rPr lang="ru-RU" dirty="0"/>
              <a:t>имеются </a:t>
            </a:r>
            <a:r>
              <a:rPr lang="ru-RU" b="1" dirty="0"/>
              <a:t>различия в доходности собственного </a:t>
            </a:r>
            <a:r>
              <a:rPr lang="ru-RU" b="1" dirty="0" smtClean="0"/>
              <a:t>капитала</a:t>
            </a:r>
            <a:r>
              <a:rPr lang="ru-RU" dirty="0"/>
              <a:t>, полученные в результате иной структуры пассива баланса. </a:t>
            </a:r>
            <a:endParaRPr lang="ru-RU" dirty="0" smtClean="0"/>
          </a:p>
          <a:p>
            <a:pPr algn="l"/>
            <a:r>
              <a:rPr lang="ru-RU" dirty="0" smtClean="0"/>
              <a:t>Разница </a:t>
            </a:r>
            <a:r>
              <a:rPr lang="ru-RU" dirty="0"/>
              <a:t>25%-20</a:t>
            </a:r>
            <a:r>
              <a:rPr lang="ru-RU" dirty="0" smtClean="0"/>
              <a:t>% = </a:t>
            </a:r>
            <a:r>
              <a:rPr lang="ru-RU" b="1" dirty="0" smtClean="0"/>
              <a:t>5</a:t>
            </a:r>
            <a:r>
              <a:rPr lang="ru-RU" b="1" dirty="0"/>
              <a:t>%</a:t>
            </a:r>
            <a:r>
              <a:rPr lang="ru-RU" dirty="0"/>
              <a:t> – </a:t>
            </a:r>
            <a:r>
              <a:rPr lang="ru-RU" b="1" dirty="0" smtClean="0"/>
              <a:t>эффект </a:t>
            </a:r>
            <a:r>
              <a:rPr lang="ru-RU" b="1" dirty="0"/>
              <a:t>финансового </a:t>
            </a:r>
            <a:r>
              <a:rPr lang="ru-RU" b="1" dirty="0" smtClean="0"/>
              <a:t>рычага (ЭФР)</a:t>
            </a:r>
            <a:r>
              <a:rPr lang="ru-RU" dirty="0" smtClean="0"/>
              <a:t>, т.е. </a:t>
            </a:r>
            <a:r>
              <a:rPr lang="ru-RU" u="sng" dirty="0"/>
              <a:t>приращение к РСС, полученное благодаря использованию кредита, несмотря на платность последнего</a:t>
            </a:r>
            <a:r>
              <a:rPr lang="ru-RU" dirty="0"/>
              <a:t>.</a:t>
            </a:r>
          </a:p>
        </p:txBody>
      </p:sp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57022"/>
              </p:ext>
            </p:extLst>
          </p:nvPr>
        </p:nvGraphicFramePr>
        <p:xfrm>
          <a:off x="431371" y="347856"/>
          <a:ext cx="11329259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44683"/>
                <a:gridCol w="2655723"/>
                <a:gridCol w="25288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№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№ 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Бухгалтерская прибыль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млн.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Финансовые издержки (% за кредит)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 млн.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Текущий результат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 млн.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7,5 млн.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Сумма налога на прибыль (15%)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1,8 млн.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1,125 млн.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Чистая прибыль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10,2 млн.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6,375 млн.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 Рентабельность  собственных средств (РСС)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10,2 млн./60 млн.=17%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6,375 млн./30 млн.=21,25%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3339" y="3356992"/>
            <a:ext cx="11905323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Например: АО №1 и №2 платят </a:t>
            </a:r>
            <a:r>
              <a:rPr lang="ru-RU" dirty="0"/>
              <a:t>налог на </a:t>
            </a:r>
            <a:r>
              <a:rPr lang="ru-RU" dirty="0" smtClean="0"/>
              <a:t>прибыль.</a:t>
            </a:r>
          </a:p>
          <a:p>
            <a:pPr algn="l"/>
            <a:r>
              <a:rPr lang="ru-RU" dirty="0" smtClean="0"/>
              <a:t>С учетом </a:t>
            </a:r>
            <a:r>
              <a:rPr lang="ru-RU" dirty="0"/>
              <a:t>выплаты налогов на прибыль у АО №2 РСС на </a:t>
            </a:r>
            <a:r>
              <a:rPr lang="ru-RU" dirty="0" smtClean="0"/>
              <a:t>4,25% выше</a:t>
            </a:r>
            <a:r>
              <a:rPr lang="ru-RU" dirty="0"/>
              <a:t>, чем у АО №1 за счет иной структуры пассива </a:t>
            </a:r>
            <a:r>
              <a:rPr lang="ru-RU" dirty="0" smtClean="0"/>
              <a:t>баланса (</a:t>
            </a:r>
            <a:r>
              <a:rPr lang="ru-RU" dirty="0"/>
              <a:t>21,25</a:t>
            </a:r>
            <a:r>
              <a:rPr lang="ru-RU" dirty="0" smtClean="0"/>
              <a:t>% </a:t>
            </a:r>
            <a:r>
              <a:rPr lang="ru-RU" dirty="0"/>
              <a:t>–</a:t>
            </a:r>
            <a:r>
              <a:rPr lang="ru-RU" dirty="0" smtClean="0"/>
              <a:t> 17% = 4,25%) .</a:t>
            </a:r>
            <a:endParaRPr lang="ru-RU" dirty="0"/>
          </a:p>
          <a:p>
            <a:pPr algn="l"/>
            <a:r>
              <a:rPr lang="ru-RU" b="1" dirty="0"/>
              <a:t>Выводы: </a:t>
            </a:r>
            <a:endParaRPr lang="ru-RU" b="1" dirty="0" smtClean="0"/>
          </a:p>
          <a:p>
            <a:pPr algn="l"/>
            <a:r>
              <a:rPr lang="ru-RU" dirty="0" smtClean="0"/>
              <a:t>АО </a:t>
            </a:r>
            <a:r>
              <a:rPr lang="ru-RU" dirty="0"/>
              <a:t>№1, используя только собственный капитал, ограничивает его </a:t>
            </a:r>
            <a:r>
              <a:rPr lang="ru-RU" dirty="0" smtClean="0"/>
              <a:t>рентабельность. </a:t>
            </a:r>
          </a:p>
          <a:p>
            <a:pPr algn="l"/>
            <a:r>
              <a:rPr lang="ru-RU" dirty="0" smtClean="0"/>
              <a:t>АО </a:t>
            </a:r>
            <a:r>
              <a:rPr lang="ru-RU" dirty="0"/>
              <a:t>№2, привлекая кредит, </a:t>
            </a:r>
            <a:r>
              <a:rPr lang="ru-RU" dirty="0" smtClean="0"/>
              <a:t>повышает (</a:t>
            </a:r>
            <a:r>
              <a:rPr lang="ru-RU" dirty="0"/>
              <a:t>понижает) РСС, исходя из </a:t>
            </a:r>
            <a:r>
              <a:rPr lang="ru-RU" dirty="0" smtClean="0"/>
              <a:t>соотношения </a:t>
            </a:r>
            <a:r>
              <a:rPr lang="ru-RU" dirty="0"/>
              <a:t>между собственными и заемными средствами в пассиве баланса и от величины процентной ставки за кредит (СРСП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48683" y="-72008"/>
                <a:ext cx="12192000" cy="69573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dirty="0" smtClean="0"/>
                  <a:t>Компания должна </a:t>
                </a:r>
                <a:r>
                  <a:rPr lang="ru-RU" dirty="0"/>
                  <a:t>предусмотреть такую рентабельность активов, чтобы средств хватало на уплату % за кредит и налога на прибыль. </a:t>
                </a:r>
                <a:endParaRPr lang="ru-RU" dirty="0" smtClean="0"/>
              </a:p>
              <a:p>
                <a:pPr algn="l"/>
                <a:r>
                  <a:rPr lang="ru-RU" b="1" dirty="0" smtClean="0"/>
                  <a:t>СРСП </a:t>
                </a:r>
                <a:r>
                  <a:rPr lang="ru-RU" b="1" dirty="0"/>
                  <a:t>(средняя расчетная ставка процента) </a:t>
                </a:r>
                <a:r>
                  <a:rPr lang="ru-RU" dirty="0"/>
                  <a:t>за кредит определяют</a:t>
                </a:r>
                <a:r>
                  <a:rPr lang="ru-RU" dirty="0" smtClean="0"/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СРСП=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ФИК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∑ЗС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algn="l"/>
                <a:r>
                  <a:rPr lang="ru-RU" sz="4300" dirty="0" smtClean="0"/>
                  <a:t>ФИК – фактические </a:t>
                </a:r>
                <a:r>
                  <a:rPr lang="ru-RU" sz="4300" dirty="0"/>
                  <a:t>финансовые издержки по всем погашенным кредитам за расчетный период, т.е. сумма уплаченных процентов.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ru-RU" sz="4300" i="1">
                        <a:latin typeface="Cambria Math"/>
                      </a:rPr>
                      <m:t>∑ЗС </m:t>
                    </m:r>
                  </m:oMath>
                </a14:m>
                <a:r>
                  <a:rPr lang="ru-RU" sz="4300" dirty="0"/>
                  <a:t>–</a:t>
                </a:r>
                <a:r>
                  <a:rPr lang="ru-RU" sz="4300" dirty="0" smtClean="0"/>
                  <a:t> </a:t>
                </a:r>
                <a:r>
                  <a:rPr lang="ru-RU" sz="4300" dirty="0"/>
                  <a:t>общая сумма заемных средств, привлеченных в расчетном периоде</a:t>
                </a:r>
                <a:r>
                  <a:rPr lang="ru-RU" sz="4300" dirty="0" smtClean="0"/>
                  <a:t>.</a:t>
                </a:r>
                <a:endParaRPr lang="ru-RU" sz="43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-72008"/>
                <a:ext cx="9144000" cy="6957392"/>
              </a:xfrm>
              <a:prstGeom prst="rect">
                <a:avLst/>
              </a:prstGeom>
              <a:blipFill rotWithShape="1">
                <a:blip r:embed="rId3"/>
                <a:stretch>
                  <a:fillRect l="-2133" t="-613" r="-467" b="-1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93426" y="59502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93426" y="59502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3420" y="-19955"/>
            <a:ext cx="11788080" cy="2130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Эффект </a:t>
            </a:r>
            <a:r>
              <a:rPr lang="ru-RU" b="1" dirty="0">
                <a:solidFill>
                  <a:srgbClr val="FF0000"/>
                </a:solidFill>
              </a:rPr>
              <a:t>финансового рычага (</a:t>
            </a:r>
            <a:r>
              <a:rPr lang="ru-RU" b="1" dirty="0" smtClean="0">
                <a:solidFill>
                  <a:srgbClr val="FF0000"/>
                </a:solidFill>
              </a:rPr>
              <a:t>левериджа)</a:t>
            </a:r>
            <a:r>
              <a:rPr lang="ru-RU" b="1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175320" y="1409700"/>
                <a:ext cx="11826180" cy="50863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ЭФ</m:t>
                      </m:r>
                      <m:r>
                        <a:rPr lang="ru-RU" sz="4000" b="0" i="1">
                          <a:latin typeface="Cambria Math"/>
                        </a:rPr>
                        <m:t>Р=</m:t>
                      </m:r>
                      <m:d>
                        <m:d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ru-RU" sz="4000" b="0" i="1" smtClean="0">
                              <a:latin typeface="Cambria Math"/>
                            </a:rPr>
                            <m:t>−СНП</m:t>
                          </m:r>
                        </m:e>
                      </m:d>
                      <m:r>
                        <a:rPr lang="ru-RU" sz="40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0" i="1" smtClean="0">
                              <a:latin typeface="Cambria Math"/>
                            </a:rPr>
                            <m:t>ЭР−СРСП</m:t>
                          </m:r>
                        </m:e>
                      </m:d>
                      <m:r>
                        <a:rPr lang="ru-RU" sz="4000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/>
                            </a:rPr>
                            <m:t>ЗС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/>
                            </a:rPr>
                            <m:t>С</m:t>
                          </m:r>
                          <m:r>
                            <a:rPr lang="ru-RU" sz="4000" b="0" i="1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sz="4000" b="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 smtClean="0"/>
              </a:p>
              <a:p>
                <a:pPr algn="l"/>
                <a:endParaRPr lang="ru-RU" sz="1400" dirty="0" smtClean="0"/>
              </a:p>
              <a:p>
                <a:pPr algn="l"/>
                <a:r>
                  <a:rPr lang="ru-RU" sz="3600" dirty="0" smtClean="0"/>
                  <a:t>где: </a:t>
                </a:r>
              </a:p>
              <a:p>
                <a:pPr algn="l"/>
                <a:r>
                  <a:rPr lang="ru-RU" sz="3600" dirty="0" smtClean="0"/>
                  <a:t>СНП – ставка </a:t>
                </a:r>
                <a:r>
                  <a:rPr lang="ru-RU" sz="3600" dirty="0"/>
                  <a:t>налога на </a:t>
                </a:r>
                <a:r>
                  <a:rPr lang="ru-RU" sz="3600" dirty="0" smtClean="0"/>
                  <a:t>прибыль, доли единицы; </a:t>
                </a:r>
              </a:p>
              <a:p>
                <a:pPr algn="l"/>
                <a:r>
                  <a:rPr lang="ru-RU" sz="3600" dirty="0" smtClean="0"/>
                  <a:t>ЭР – экономическая рентабельность, %;</a:t>
                </a:r>
                <a:endParaRPr lang="ru-RU" sz="3600" dirty="0"/>
              </a:p>
              <a:p>
                <a:pPr algn="l"/>
                <a:r>
                  <a:rPr lang="ru-RU" sz="3600" dirty="0"/>
                  <a:t>ЗС </a:t>
                </a:r>
                <a:r>
                  <a:rPr lang="ru-RU" sz="3600" dirty="0" smtClean="0"/>
                  <a:t>– заемные средства;</a:t>
                </a:r>
              </a:p>
              <a:p>
                <a:pPr algn="l"/>
                <a:r>
                  <a:rPr lang="ru-RU" sz="3600" dirty="0" smtClean="0"/>
                  <a:t>СС – собственные средства;</a:t>
                </a:r>
              </a:p>
              <a:p>
                <a:pPr algn="l"/>
                <a:r>
                  <a:rPr lang="ru-RU" sz="3600" dirty="0" smtClean="0"/>
                  <a:t>СРСП </a:t>
                </a:r>
                <a:r>
                  <a:rPr lang="ru-RU" sz="3600" dirty="0"/>
                  <a:t>–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средняя расчетная ставка </a:t>
                </a:r>
                <a:r>
                  <a:rPr lang="ru-RU" sz="3600" dirty="0" smtClean="0"/>
                  <a:t>процента (</a:t>
                </a:r>
                <a:r>
                  <a:rPr lang="ru-RU" sz="3600" dirty="0" err="1" smtClean="0"/>
                  <a:t>фин.издержки</a:t>
                </a:r>
                <a:r>
                  <a:rPr lang="ru-RU" sz="3600" dirty="0" smtClean="0"/>
                  <a:t>/ЗС).  </a:t>
                </a:r>
                <a:endParaRPr lang="ru-RU" sz="3600" dirty="0"/>
              </a:p>
              <a:p>
                <a:pPr algn="l"/>
                <a:r>
                  <a:rPr lang="ru-RU" sz="3600" dirty="0"/>
                  <a:t>ЭР= экономическая рентабельность </a:t>
                </a:r>
                <a:r>
                  <a:rPr lang="ru-RU" sz="3600" dirty="0" smtClean="0"/>
                  <a:t>= </a:t>
                </a:r>
                <a:r>
                  <a:rPr lang="en-US" sz="3600" dirty="0"/>
                  <a:t>EBIT/</a:t>
                </a:r>
                <a:r>
                  <a:rPr lang="ru-RU" sz="3600" dirty="0"/>
                  <a:t>Активы*100% </a:t>
                </a:r>
                <a:endParaRPr lang="en-US" sz="3600" dirty="0" smtClean="0"/>
              </a:p>
              <a:p>
                <a:pPr algn="l"/>
                <a:r>
                  <a:rPr lang="en-US" sz="3600" dirty="0" smtClean="0"/>
                  <a:t>EBIT </a:t>
                </a:r>
                <a:r>
                  <a:rPr lang="ru-RU" sz="3600" dirty="0" smtClean="0"/>
                  <a:t>– прибыль </a:t>
                </a:r>
                <a:r>
                  <a:rPr lang="ru-RU" sz="3600" dirty="0"/>
                  <a:t>до вычета процентов и налогов в период </a:t>
                </a:r>
                <a:r>
                  <a:rPr lang="ru-RU" sz="3600" dirty="0" smtClean="0"/>
                  <a:t>t</a:t>
                </a:r>
                <a:r>
                  <a:rPr lang="en-US" sz="3600" dirty="0"/>
                  <a:t>.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0" y="1409700"/>
                <a:ext cx="11826180" cy="5086350"/>
              </a:xfrm>
              <a:prstGeom prst="rect">
                <a:avLst/>
              </a:prstGeom>
              <a:blipFill rotWithShape="1">
                <a:blip r:embed="rId2"/>
                <a:stretch>
                  <a:fillRect l="-1392" b="-1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8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48683" y="-27384"/>
                <a:ext cx="12192000" cy="70020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5100" b="1" dirty="0"/>
                  <a:t>Факторы, влияющие на уровень ЭФР:</a:t>
                </a:r>
              </a:p>
              <a:p>
                <a:pPr algn="l"/>
                <a:r>
                  <a:rPr lang="ru-RU" sz="5100" dirty="0"/>
                  <a:t>1</a:t>
                </a:r>
                <a:r>
                  <a:rPr lang="ru-RU" sz="5100" dirty="0" smtClean="0"/>
                  <a:t>) </a:t>
                </a:r>
                <a:r>
                  <a:rPr lang="ru-RU" sz="5100" b="1" dirty="0"/>
                  <a:t>уровень налогообложения</a:t>
                </a:r>
                <a:r>
                  <a:rPr lang="ru-RU" sz="5100" dirty="0"/>
                  <a:t>, который проявляется при возможности уменьшить ставку налогообложения прибыли </a:t>
                </a:r>
                <a:r>
                  <a:rPr lang="ru-RU" sz="5100" dirty="0" smtClean="0"/>
                  <a:t>(работая </a:t>
                </a:r>
                <a:r>
                  <a:rPr lang="ru-RU" sz="5100" dirty="0"/>
                  <a:t>в СЭЗ, не уплачивать налога на </a:t>
                </a:r>
                <a:r>
                  <a:rPr lang="ru-RU" sz="5100" dirty="0" smtClean="0"/>
                  <a:t>прибыль);</a:t>
                </a:r>
                <a:endParaRPr lang="ru-RU" sz="5100" dirty="0"/>
              </a:p>
              <a:p>
                <a:pPr algn="l"/>
                <a:r>
                  <a:rPr lang="ru-RU" sz="5100" dirty="0"/>
                  <a:t>2</a:t>
                </a:r>
                <a:r>
                  <a:rPr lang="ru-RU" sz="5100" dirty="0" smtClean="0"/>
                  <a:t>) </a:t>
                </a:r>
                <a:r>
                  <a:rPr lang="ru-RU" sz="5100" b="1" dirty="0" smtClean="0"/>
                  <a:t>дифференциал</a:t>
                </a:r>
                <a:r>
                  <a:rPr lang="ru-RU" sz="5100" dirty="0" smtClean="0"/>
                  <a:t> – фактор</a:t>
                </a:r>
                <a:r>
                  <a:rPr lang="ru-RU" sz="5100" dirty="0"/>
                  <a:t>, формирующий положительный ЭФР, при условии </a:t>
                </a:r>
                <a:r>
                  <a:rPr lang="ru-RU" sz="5100" b="1" dirty="0" smtClean="0">
                    <a:solidFill>
                      <a:srgbClr val="FF0000"/>
                    </a:solidFill>
                  </a:rPr>
                  <a:t>ЭР </a:t>
                </a:r>
                <a:r>
                  <a:rPr lang="ru-RU" sz="5100" b="1" dirty="0">
                    <a:solidFill>
                      <a:srgbClr val="FF0000"/>
                    </a:solidFill>
                  </a:rPr>
                  <a:t>&gt; </a:t>
                </a:r>
                <a:r>
                  <a:rPr lang="ru-RU" sz="5100" b="1" dirty="0" smtClean="0">
                    <a:solidFill>
                      <a:srgbClr val="FF0000"/>
                    </a:solidFill>
                  </a:rPr>
                  <a:t>СРСП</a:t>
                </a:r>
                <a:r>
                  <a:rPr lang="ru-RU" sz="5100" b="1" dirty="0" smtClean="0"/>
                  <a:t>.</a:t>
                </a:r>
                <a:r>
                  <a:rPr lang="ru-RU" sz="5100" dirty="0" smtClean="0"/>
                  <a:t> </a:t>
                </a:r>
                <a:r>
                  <a:rPr lang="ru-RU" sz="5100" dirty="0"/>
                  <a:t>Чем выше положительное значение дифференциала, тем значительнее ЭФР. </a:t>
                </a:r>
                <a:r>
                  <a:rPr lang="ru-RU" sz="5100" dirty="0" smtClean="0"/>
                  <a:t>В </a:t>
                </a:r>
                <a:r>
                  <a:rPr lang="ru-RU" sz="5100" dirty="0"/>
                  <a:t>нашем примере по АО №2 </a:t>
                </a:r>
                <a:r>
                  <a:rPr lang="ru-RU" sz="5100" dirty="0" smtClean="0"/>
                  <a:t>= 4,25%,</a:t>
                </a:r>
              </a:p>
              <a:p>
                <a:pPr algn="l"/>
                <a:r>
                  <a:rPr lang="ru-RU" sz="5100" dirty="0" smtClean="0"/>
                  <a:t>3) </a:t>
                </a:r>
                <a:r>
                  <a:rPr lang="ru-RU" sz="5100" b="1" dirty="0" smtClean="0"/>
                  <a:t>коэффициент задолженности  </a:t>
                </a:r>
                <a:r>
                  <a:rPr lang="ru-RU" sz="51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5100" dirty="0"/>
                          <m:t>Заемный капитал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5100"/>
                          <m:t>Собствен</m:t>
                        </m:r>
                        <m:r>
                          <m:rPr>
                            <m:nor/>
                          </m:rPr>
                          <a:rPr lang="ru-RU" sz="5100" dirty="0"/>
                          <m:t>ный капитал</m:t>
                        </m:r>
                      </m:den>
                    </m:f>
                  </m:oMath>
                </a14:m>
                <a:r>
                  <a:rPr lang="ru-RU" sz="5100" dirty="0" smtClean="0"/>
                  <a:t> </a:t>
                </a:r>
              </a:p>
              <a:p>
                <a:pPr algn="l"/>
                <a:endParaRPr lang="ru-RU" sz="2500" dirty="0"/>
              </a:p>
              <a:p>
                <a:pPr algn="l"/>
                <a:r>
                  <a:rPr lang="ru-RU" sz="5100" dirty="0" smtClean="0"/>
                  <a:t>(ещё </a:t>
                </a:r>
                <a:r>
                  <a:rPr lang="ru-RU" sz="5100" b="1" dirty="0" smtClean="0"/>
                  <a:t>называют – </a:t>
                </a:r>
                <a:r>
                  <a:rPr lang="ru-RU" sz="5100" b="1" dirty="0" smtClean="0">
                    <a:solidFill>
                      <a:srgbClr val="FF0000"/>
                    </a:solidFill>
                  </a:rPr>
                  <a:t>плечо финансового рычага</a:t>
                </a:r>
                <a:r>
                  <a:rPr lang="ru-RU" sz="5100" dirty="0" smtClean="0"/>
                  <a:t>) характеризует силу воздействия финансового рычага. </a:t>
                </a:r>
              </a:p>
              <a:p>
                <a:pPr algn="l"/>
                <a:r>
                  <a:rPr lang="ru-RU" sz="5100" dirty="0" smtClean="0"/>
                  <a:t>АО №2 коэффициент = 1 (50% на 50%), (норма 0,67 (40%/60%). </a:t>
                </a:r>
              </a:p>
              <a:p>
                <a:pPr algn="l"/>
                <a:r>
                  <a:rPr lang="ru-RU" sz="5100" dirty="0" smtClean="0"/>
                  <a:t>Коэффициент задолженности является мультипликатором</a:t>
                </a:r>
                <a:r>
                  <a:rPr lang="ru-RU" sz="5100" dirty="0"/>
                  <a:t>, который измеряет положительное и отрицательное </a:t>
                </a:r>
                <a:r>
                  <a:rPr lang="ru-RU" sz="5100" dirty="0" smtClean="0"/>
                  <a:t>значение дифференциала</a:t>
                </a:r>
                <a:r>
                  <a:rPr lang="ru-RU" sz="5100" dirty="0"/>
                  <a:t>, соединив три составляющие ЭФР </a:t>
                </a:r>
                <a:r>
                  <a:rPr lang="ru-RU" sz="5100" dirty="0" smtClean="0"/>
                  <a:t>(налоговой </a:t>
                </a:r>
                <a:r>
                  <a:rPr lang="ru-RU" sz="5100" dirty="0"/>
                  <a:t>корректор, т.е. 0,85, дифференциал и коэффициент </a:t>
                </a:r>
                <a:r>
                  <a:rPr lang="ru-RU" sz="5100" dirty="0" smtClean="0"/>
                  <a:t>задолженности), </a:t>
                </a:r>
                <a:r>
                  <a:rPr lang="ru-RU" sz="5100" dirty="0"/>
                  <a:t>получили значение показателя</a:t>
                </a:r>
                <a:r>
                  <a:rPr lang="ru-RU" sz="5100" dirty="0" smtClean="0"/>
                  <a:t>:</a:t>
                </a:r>
              </a:p>
              <a:p>
                <a:r>
                  <a:rPr lang="ru-RU" sz="5100" dirty="0" smtClean="0"/>
                  <a:t>ЭФР</a:t>
                </a:r>
                <a:r>
                  <a:rPr lang="ru-RU" sz="5100" dirty="0"/>
                  <a:t>= (</a:t>
                </a:r>
                <a:r>
                  <a:rPr lang="ru-RU" sz="5100" dirty="0" smtClean="0"/>
                  <a:t>1-0,15)*(</a:t>
                </a:r>
                <a:r>
                  <a:rPr lang="ru-RU" sz="5100" dirty="0"/>
                  <a:t>21,25%-15%)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5100" b="0" i="0" dirty="0" smtClean="0"/>
                          <m:t>30 </m:t>
                        </m:r>
                        <m:r>
                          <m:rPr>
                            <m:nor/>
                          </m:rPr>
                          <a:rPr lang="ru-RU" sz="5100" b="0" i="0" dirty="0" smtClean="0"/>
                          <m:t>млн</m:t>
                        </m:r>
                        <m:r>
                          <m:rPr>
                            <m:nor/>
                          </m:rPr>
                          <a:rPr lang="ru-RU" sz="5100" b="0" i="0" dirty="0" smtClean="0"/>
                          <m:t>.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5100" b="0" i="0" smtClean="0"/>
                          <m:t>30 </m:t>
                        </m:r>
                        <m:r>
                          <m:rPr>
                            <m:nor/>
                          </m:rPr>
                          <a:rPr lang="ru-RU" sz="5100" b="0" i="0" smtClean="0"/>
                          <m:t>млн</m:t>
                        </m:r>
                        <m:r>
                          <m:rPr>
                            <m:nor/>
                          </m:rPr>
                          <a:rPr lang="ru-RU" sz="5100" b="0" i="0" smtClean="0"/>
                          <m:t>.</m:t>
                        </m:r>
                      </m:den>
                    </m:f>
                  </m:oMath>
                </a14:m>
                <a:r>
                  <a:rPr lang="ru-RU" sz="5100" dirty="0"/>
                  <a:t> </a:t>
                </a:r>
                <a:r>
                  <a:rPr lang="ru-RU" sz="5100" dirty="0" smtClean="0"/>
                  <a:t>= 5,31%.</a:t>
                </a:r>
              </a:p>
              <a:p>
                <a:pPr algn="l"/>
                <a:endParaRPr lang="ru-RU" sz="2100" dirty="0" smtClean="0"/>
              </a:p>
              <a:p>
                <a:pPr algn="just"/>
                <a:r>
                  <a:rPr lang="ru-RU" sz="5100" dirty="0" smtClean="0"/>
                  <a:t>Считают, что ЭФР </a:t>
                </a:r>
                <a:r>
                  <a:rPr lang="ru-RU" sz="5100" dirty="0"/>
                  <a:t>должен быть равен 1/3-1/2 уровня рентабельности активов, тогда ЭФР компенсирует налоговые платежи и обеспечивает желаемую отдачу собственных средств. </a:t>
                </a:r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" y="-27384"/>
                <a:ext cx="12192000" cy="7002016"/>
              </a:xfrm>
              <a:prstGeom prst="rect">
                <a:avLst/>
              </a:prstGeom>
              <a:blipFill rotWithShape="1">
                <a:blip r:embed="rId2"/>
                <a:stretch>
                  <a:fillRect l="-800" r="-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144693" y="0"/>
                <a:ext cx="12047307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5100" b="1" dirty="0"/>
                  <a:t>Величину предельной процентной ставки определяют по формуле:</a:t>
                </a:r>
              </a:p>
              <a:p>
                <a:pPr algn="l"/>
                <a:endParaRPr lang="ru-RU" sz="51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500" i="1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4500" i="1">
                              <a:latin typeface="Cambria Math"/>
                            </a:rPr>
                            <m:t>СП</m:t>
                          </m:r>
                        </m:sub>
                      </m:sSub>
                      <m:r>
                        <a:rPr lang="ru-RU" sz="45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4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500" i="1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4500" i="1">
                              <a:latin typeface="Cambria Math"/>
                            </a:rPr>
                            <m:t>СН</m:t>
                          </m:r>
                        </m:sub>
                      </m:sSub>
                      <m:r>
                        <a:rPr lang="ru-RU" sz="45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4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ru-RU" sz="4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500" i="1">
                                  <a:latin typeface="Cambria Math"/>
                                </a:rPr>
                                <m:t>ЧП− </m:t>
                              </m:r>
                              <m:d>
                                <m:dPr>
                                  <m:ctrlPr>
                                    <a:rPr lang="ru-RU" sz="4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4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4500">
                                          <a:latin typeface="Cambria Math"/>
                                        </a:rPr>
                                        <m:t>ИС</m:t>
                                      </m:r>
                                      <m:r>
                                        <a:rPr lang="ru-RU" sz="4500" i="1">
                                          <a:latin typeface="Cambria Math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ru-RU" sz="4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4500" i="1">
                                              <a:latin typeface="Cambria Math"/>
                                            </a:rPr>
                                            <m:t>ЧП</m:t>
                                          </m:r>
                                        </m:e>
                                        <m:sub>
                                          <m:r>
                                            <a:rPr lang="ru-RU" sz="4500" i="1">
                                              <a:latin typeface="Cambria Math"/>
                                            </a:rPr>
                                            <m:t>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4500">
                                          <a:latin typeface="Cambria Math"/>
                                        </a:rPr>
                                        <m:t>ИС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ru-RU" sz="4500" i="1">
                              <a:latin typeface="Cambria Math"/>
                            </a:rPr>
                            <m:t>ИЗ</m:t>
                          </m:r>
                        </m:den>
                      </m:f>
                      <m:r>
                        <a:rPr lang="ru-RU" sz="4500" i="1">
                          <a:latin typeface="Cambria Math"/>
                        </a:rPr>
                        <m:t>∗100%</m:t>
                      </m:r>
                    </m:oMath>
                  </m:oMathPara>
                </a14:m>
                <a:endParaRPr lang="ru-RU" sz="6400" dirty="0"/>
              </a:p>
              <a:p>
                <a:pPr algn="l"/>
                <a:endParaRPr lang="ru-RU" sz="5100" dirty="0" smtClean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400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5400" i="1">
                            <a:latin typeface="Cambria Math"/>
                          </a:rPr>
                          <m:t>СП</m:t>
                        </m:r>
                      </m:sub>
                    </m:sSub>
                  </m:oMath>
                </a14:m>
                <a:r>
                  <a:rPr lang="ru-RU" sz="5100" dirty="0" smtClean="0"/>
                  <a:t> </a:t>
                </a:r>
                <a:r>
                  <a:rPr lang="ru-RU" sz="5100" dirty="0"/>
                  <a:t>–</a:t>
                </a:r>
                <a:r>
                  <a:rPr lang="ru-RU" sz="5100" dirty="0" smtClean="0"/>
                  <a:t> предельная </a:t>
                </a:r>
                <a:r>
                  <a:rPr lang="ru-RU" sz="5100" dirty="0"/>
                  <a:t>кредитная ставка </a:t>
                </a:r>
                <a:r>
                  <a:rPr lang="ru-RU" sz="5100" dirty="0" smtClean="0"/>
                  <a:t>процента.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400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5400" i="1">
                            <a:latin typeface="Cambria Math"/>
                          </a:rPr>
                          <m:t>СН</m:t>
                        </m:r>
                      </m:sub>
                    </m:sSub>
                  </m:oMath>
                </a14:m>
                <a:r>
                  <a:rPr lang="ru-RU" sz="5100" dirty="0" smtClean="0"/>
                  <a:t> </a:t>
                </a:r>
                <a:r>
                  <a:rPr lang="ru-RU" sz="5100" dirty="0"/>
                  <a:t>–</a:t>
                </a:r>
                <a:r>
                  <a:rPr lang="ru-RU" sz="5100" dirty="0" smtClean="0"/>
                  <a:t> </a:t>
                </a:r>
                <a:r>
                  <a:rPr lang="ru-RU" sz="5100" dirty="0"/>
                  <a:t>учетная ставка </a:t>
                </a:r>
                <a:r>
                  <a:rPr lang="ru-RU" sz="5100" dirty="0" smtClean="0"/>
                  <a:t>НБРК.</a:t>
                </a:r>
                <a:endParaRPr lang="ru-RU" sz="5100" dirty="0"/>
              </a:p>
              <a:p>
                <a:pPr algn="l"/>
                <a14:m>
                  <m:oMath xmlns:m="http://schemas.openxmlformats.org/officeDocument/2006/math">
                    <m:r>
                      <a:rPr lang="ru-RU" sz="5400">
                        <a:latin typeface="Cambria Math"/>
                      </a:rPr>
                      <m:t>ИС</m:t>
                    </m:r>
                  </m:oMath>
                </a14:m>
                <a:r>
                  <a:rPr lang="ru-RU" sz="5100" dirty="0" smtClean="0"/>
                  <a:t> </a:t>
                </a:r>
                <a:r>
                  <a:rPr lang="ru-RU" sz="5100" dirty="0"/>
                  <a:t>–</a:t>
                </a:r>
                <a:r>
                  <a:rPr lang="ru-RU" sz="5100" dirty="0" smtClean="0"/>
                  <a:t> </a:t>
                </a:r>
                <a:r>
                  <a:rPr lang="ru-RU" sz="5100" dirty="0"/>
                  <a:t>источники </a:t>
                </a:r>
                <a:r>
                  <a:rPr lang="ru-RU" sz="5100" dirty="0" smtClean="0"/>
                  <a:t>собственных средств </a:t>
                </a:r>
                <a:r>
                  <a:rPr lang="ru-RU" sz="5100" dirty="0"/>
                  <a:t>(собственный капитал</a:t>
                </a:r>
                <a:r>
                  <a:rPr lang="ru-RU" sz="5100" dirty="0" smtClean="0"/>
                  <a:t>).</a:t>
                </a:r>
                <a:endParaRPr lang="ru-RU" sz="5100" dirty="0"/>
              </a:p>
              <a:p>
                <a:pPr algn="l"/>
                <a14:m>
                  <m:oMath xmlns:m="http://schemas.openxmlformats.org/officeDocument/2006/math">
                    <m:r>
                      <a:rPr lang="ru-RU" sz="5400" i="1">
                        <a:latin typeface="Cambria Math"/>
                      </a:rPr>
                      <m:t>ИЗ</m:t>
                    </m:r>
                  </m:oMath>
                </a14:m>
                <a:r>
                  <a:rPr lang="ru-RU" sz="5100" dirty="0"/>
                  <a:t> –</a:t>
                </a:r>
                <a:r>
                  <a:rPr lang="ru-RU" sz="5100" dirty="0" smtClean="0"/>
                  <a:t> </a:t>
                </a:r>
                <a:r>
                  <a:rPr lang="ru-RU" sz="5100" dirty="0"/>
                  <a:t>источники заемных средств (заемный капитал</a:t>
                </a:r>
                <a:r>
                  <a:rPr lang="ru-RU" sz="5100" dirty="0" smtClean="0"/>
                  <a:t>).</a:t>
                </a:r>
                <a:endParaRPr lang="ru-RU" sz="51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400" i="1">
                            <a:latin typeface="Cambria Math"/>
                          </a:rPr>
                          <m:t>ЧП</m:t>
                        </m:r>
                      </m:e>
                      <m:sub>
                        <m:r>
                          <a:rPr lang="ru-RU" sz="5400" i="1">
                            <a:latin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ru-RU" sz="5100" dirty="0" smtClean="0"/>
                  <a:t> </a:t>
                </a:r>
                <a:r>
                  <a:rPr lang="ru-RU" sz="5100" dirty="0"/>
                  <a:t>–</a:t>
                </a:r>
                <a:r>
                  <a:rPr lang="ru-RU" sz="5100" dirty="0" smtClean="0"/>
                  <a:t> </a:t>
                </a:r>
                <a:r>
                  <a:rPr lang="ru-RU" sz="5100" dirty="0"/>
                  <a:t>чистая прибыль корпорации в базисных условиях, когда она не пользовалась кредитом.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ru-RU" sz="5400" i="1">
                        <a:latin typeface="Cambria Math"/>
                      </a:rPr>
                      <m:t>ЧП</m:t>
                    </m:r>
                  </m:oMath>
                </a14:m>
                <a:r>
                  <a:rPr lang="ru-RU" sz="5100" dirty="0"/>
                  <a:t> –</a:t>
                </a:r>
                <a:r>
                  <a:rPr lang="ru-RU" sz="5100" dirty="0" smtClean="0"/>
                  <a:t> </a:t>
                </a:r>
                <a:r>
                  <a:rPr lang="ru-RU" sz="5100" dirty="0"/>
                  <a:t>чистая прибыль в расчетном периоде (за период привлечения кредита</a:t>
                </a:r>
                <a:r>
                  <a:rPr lang="ru-RU" sz="5100" dirty="0" smtClean="0"/>
                  <a:t>).</a:t>
                </a:r>
                <a:endParaRPr lang="ru-RU" sz="51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" y="0"/>
                <a:ext cx="903548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1956" b="-2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28525" t="13397" r="27886" b="18759"/>
          <a:stretch/>
        </p:blipFill>
        <p:spPr bwMode="auto">
          <a:xfrm>
            <a:off x="1276350" y="0"/>
            <a:ext cx="9639302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низ 8"/>
          <p:cNvSpPr/>
          <p:nvPr/>
        </p:nvSpPr>
        <p:spPr>
          <a:xfrm rot="5400000">
            <a:off x="10956540" y="4943142"/>
            <a:ext cx="360040" cy="1824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 flipV="1">
            <a:off x="562928" y="2100640"/>
            <a:ext cx="360042" cy="11445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10860529" y="-255410"/>
            <a:ext cx="360040" cy="1824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5360" y="44624"/>
            <a:ext cx="118093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Организация процесса кредитования</a:t>
            </a:r>
          </a:p>
          <a:p>
            <a:pPr algn="l"/>
            <a:r>
              <a:rPr lang="ru-RU" b="1" dirty="0"/>
              <a:t>заемщика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339" y="908720"/>
            <a:ext cx="11809312" cy="594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Кредит – это </a:t>
            </a:r>
            <a:r>
              <a:rPr lang="ru-RU" dirty="0"/>
              <a:t>предоставление кредитной </a:t>
            </a:r>
            <a:r>
              <a:rPr lang="ru-RU" dirty="0" smtClean="0"/>
              <a:t>организацией (</a:t>
            </a:r>
            <a:r>
              <a:rPr lang="ru-RU" dirty="0"/>
              <a:t>банком) денег заемщику в размере и на условиях, </a:t>
            </a:r>
            <a:r>
              <a:rPr lang="ru-RU" dirty="0" smtClean="0"/>
              <a:t>предусмотренных </a:t>
            </a:r>
            <a:r>
              <a:rPr lang="ru-RU" dirty="0"/>
              <a:t>кредитным </a:t>
            </a:r>
            <a:r>
              <a:rPr lang="ru-RU" dirty="0" smtClean="0"/>
              <a:t>договором. Заемщик обязуется </a:t>
            </a:r>
            <a:r>
              <a:rPr lang="ru-RU" dirty="0"/>
              <a:t>возвратить полученную сумму и уплатить проценты </a:t>
            </a:r>
            <a:r>
              <a:rPr lang="ru-RU" dirty="0" smtClean="0"/>
              <a:t>по ней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При </a:t>
            </a:r>
            <a:r>
              <a:rPr lang="ru-RU" dirty="0"/>
              <a:t>кредите </a:t>
            </a:r>
            <a:r>
              <a:rPr lang="ru-RU" b="1" dirty="0" smtClean="0"/>
              <a:t>заимодавцем</a:t>
            </a:r>
            <a:r>
              <a:rPr lang="ru-RU" dirty="0" smtClean="0"/>
              <a:t> </a:t>
            </a:r>
            <a:r>
              <a:rPr lang="ru-RU" dirty="0"/>
              <a:t>выступает банк (</a:t>
            </a:r>
            <a:r>
              <a:rPr lang="ru-RU" dirty="0" smtClean="0"/>
              <a:t>кредитная организация</a:t>
            </a:r>
            <a:r>
              <a:rPr lang="ru-RU" dirty="0"/>
              <a:t>), а предметом займа являются денежные </a:t>
            </a:r>
            <a:r>
              <a:rPr lang="ru-RU" dirty="0" smtClean="0"/>
              <a:t>средства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b="1" dirty="0" smtClean="0"/>
              <a:t>Заемщик</a:t>
            </a:r>
            <a:r>
              <a:rPr lang="ru-RU" dirty="0" smtClean="0"/>
              <a:t> – хозяйствующие </a:t>
            </a:r>
            <a:r>
              <a:rPr lang="ru-RU" dirty="0"/>
              <a:t>субъекты</a:t>
            </a:r>
            <a:r>
              <a:rPr lang="ru-RU" dirty="0" smtClean="0"/>
              <a:t>, испытывающие </a:t>
            </a:r>
            <a:r>
              <a:rPr lang="ru-RU" dirty="0"/>
              <a:t>потребность в дополнительных денежных </a:t>
            </a:r>
            <a:r>
              <a:rPr lang="ru-RU" dirty="0" smtClean="0"/>
              <a:t>ресурсах </a:t>
            </a:r>
            <a:r>
              <a:rPr lang="ru-RU" dirty="0"/>
              <a:t>для осуществления текущей (операционной) и (или</a:t>
            </a:r>
            <a:r>
              <a:rPr lang="ru-RU" dirty="0" smtClean="0"/>
              <a:t>) инвестиционной </a:t>
            </a:r>
            <a:r>
              <a:rPr lang="ru-RU" dirty="0"/>
              <a:t>деятельности.</a:t>
            </a:r>
          </a:p>
          <a:p>
            <a:pPr algn="l"/>
            <a:endParaRPr lang="ru-RU" sz="1800" b="1" dirty="0" smtClean="0"/>
          </a:p>
          <a:p>
            <a:pPr algn="l"/>
            <a:r>
              <a:rPr lang="ru-RU" b="1" dirty="0" smtClean="0"/>
              <a:t>Виды </a:t>
            </a:r>
            <a:r>
              <a:rPr lang="ru-RU" b="1" dirty="0"/>
              <a:t>денежных кредитов:</a:t>
            </a:r>
          </a:p>
          <a:p>
            <a:pPr algn="l"/>
            <a:r>
              <a:rPr lang="ru-RU" dirty="0" smtClean="0"/>
              <a:t>1. Инвестиционный </a:t>
            </a:r>
            <a:r>
              <a:rPr lang="ru-RU" dirty="0"/>
              <a:t>налоговый кредит. </a:t>
            </a:r>
            <a:endParaRPr lang="ru-RU" dirty="0" smtClean="0"/>
          </a:p>
          <a:p>
            <a:pPr algn="l"/>
            <a:r>
              <a:rPr lang="ru-RU" dirty="0" smtClean="0"/>
              <a:t>2</a:t>
            </a:r>
            <a:r>
              <a:rPr lang="ru-RU" dirty="0"/>
              <a:t>. Налоговый кредит.</a:t>
            </a:r>
          </a:p>
          <a:p>
            <a:pPr algn="l"/>
            <a:r>
              <a:rPr lang="ru-RU" dirty="0"/>
              <a:t>3. Финансовый кредит.</a:t>
            </a:r>
          </a:p>
          <a:p>
            <a:pPr algn="l"/>
            <a:r>
              <a:rPr lang="ru-RU" dirty="0" smtClean="0"/>
              <a:t>4</a:t>
            </a:r>
            <a:r>
              <a:rPr lang="ru-RU" dirty="0"/>
              <a:t>. Коммерческий кредит.</a:t>
            </a:r>
          </a:p>
          <a:p>
            <a:pPr algn="l"/>
            <a:endParaRPr lang="ru-RU" sz="2200" dirty="0" smtClean="0"/>
          </a:p>
          <a:p>
            <a:pPr algn="l"/>
            <a:r>
              <a:rPr lang="ru-RU" dirty="0" smtClean="0"/>
              <a:t>Наибольшее распространение </a:t>
            </a:r>
            <a:r>
              <a:rPr lang="ru-RU" dirty="0"/>
              <a:t>получил </a:t>
            </a:r>
            <a:r>
              <a:rPr lang="ru-RU" b="1" dirty="0"/>
              <a:t>финансовый кредит </a:t>
            </a:r>
            <a:r>
              <a:rPr lang="ru-RU" dirty="0" smtClean="0"/>
              <a:t>– прямая </a:t>
            </a:r>
            <a:r>
              <a:rPr lang="ru-RU" dirty="0"/>
              <a:t>выдача </a:t>
            </a:r>
            <a:r>
              <a:rPr lang="ru-RU" dirty="0" smtClean="0"/>
              <a:t>денежных средств </a:t>
            </a:r>
            <a:r>
              <a:rPr lang="ru-RU" dirty="0"/>
              <a:t>кредитором заемщику</a:t>
            </a:r>
            <a:r>
              <a:rPr lang="ru-RU" dirty="0" smtClean="0"/>
              <a:t>.</a:t>
            </a:r>
          </a:p>
        </p:txBody>
      </p:sp>
      <p:sp>
        <p:nvSpPr>
          <p:cNvPr id="6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116632"/>
            <a:ext cx="11617291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Основные этапы (шаги) кредитных отношений банков </a:t>
            </a:r>
            <a:r>
              <a:rPr lang="ru-RU" b="1" dirty="0" smtClean="0"/>
              <a:t>с клиентами:</a:t>
            </a:r>
            <a:endParaRPr lang="ru-RU" b="1" dirty="0"/>
          </a:p>
          <a:p>
            <a:pPr algn="l"/>
            <a:r>
              <a:rPr lang="ru-RU" dirty="0"/>
              <a:t>1. </a:t>
            </a:r>
            <a:r>
              <a:rPr lang="ru-RU" b="1" dirty="0"/>
              <a:t>Рассмотрение</a:t>
            </a:r>
            <a:r>
              <a:rPr lang="ru-RU" dirty="0"/>
              <a:t> </a:t>
            </a:r>
            <a:r>
              <a:rPr lang="ru-RU" b="1" dirty="0"/>
              <a:t>заявки</a:t>
            </a:r>
            <a:r>
              <a:rPr lang="ru-RU" dirty="0"/>
              <a:t> на кредит и личные </a:t>
            </a:r>
            <a:r>
              <a:rPr lang="ru-RU" dirty="0" smtClean="0"/>
              <a:t>контакты специалистов </a:t>
            </a:r>
            <a:r>
              <a:rPr lang="ru-RU" dirty="0"/>
              <a:t>банка с предполагаемым заемщиком.</a:t>
            </a:r>
          </a:p>
          <a:p>
            <a:pPr algn="l"/>
            <a:r>
              <a:rPr lang="ru-RU" dirty="0"/>
              <a:t>2. </a:t>
            </a:r>
            <a:r>
              <a:rPr lang="ru-RU" b="1" dirty="0"/>
              <a:t>Анализ кредитоспособности </a:t>
            </a:r>
            <a:r>
              <a:rPr lang="ru-RU" dirty="0"/>
              <a:t>возможного заемщика и</a:t>
            </a:r>
          </a:p>
          <a:p>
            <a:pPr algn="l"/>
            <a:r>
              <a:rPr lang="ru-RU" dirty="0"/>
              <a:t>оценка качества заявки.</a:t>
            </a:r>
          </a:p>
          <a:p>
            <a:pPr algn="l"/>
            <a:r>
              <a:rPr lang="ru-RU" dirty="0"/>
              <a:t>3. Подготовка кредитного </a:t>
            </a:r>
            <a:r>
              <a:rPr lang="ru-RU" b="1" dirty="0"/>
              <a:t>договора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4. </a:t>
            </a:r>
            <a:r>
              <a:rPr lang="ru-RU" b="1" dirty="0"/>
              <a:t>Оформление</a:t>
            </a:r>
            <a:r>
              <a:rPr lang="ru-RU" dirty="0"/>
              <a:t> кредита и контроль над выполнением </a:t>
            </a:r>
            <a:r>
              <a:rPr lang="ru-RU" dirty="0" smtClean="0"/>
              <a:t>условий </a:t>
            </a:r>
            <a:r>
              <a:rPr lang="ru-RU" dirty="0"/>
              <a:t>кредитного договора.</a:t>
            </a:r>
            <a:endParaRPr lang="ru-RU" dirty="0" smtClean="0"/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328" y="116632"/>
            <a:ext cx="12193355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БВУ по бухгалтерскому </a:t>
            </a:r>
            <a:r>
              <a:rPr lang="ru-RU" dirty="0"/>
              <a:t>балансу на последнюю отчетную дату оценивают </a:t>
            </a:r>
            <a:r>
              <a:rPr lang="ru-RU" b="1" dirty="0" smtClean="0">
                <a:solidFill>
                  <a:srgbClr val="FF0000"/>
                </a:solidFill>
              </a:rPr>
              <a:t>кредитоспособность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заемщика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основе системы показателей, которые отражают </a:t>
            </a:r>
            <a:r>
              <a:rPr lang="ru-RU" dirty="0" smtClean="0"/>
              <a:t>источники </a:t>
            </a:r>
            <a:r>
              <a:rPr lang="ru-RU" dirty="0"/>
              <a:t>формирования и размещение оборотных активов, а </a:t>
            </a:r>
            <a:r>
              <a:rPr lang="ru-RU" dirty="0" smtClean="0"/>
              <a:t>также конечный </a:t>
            </a:r>
            <a:r>
              <a:rPr lang="ru-RU" dirty="0"/>
              <a:t>финансовый результат (наличие прибыли).</a:t>
            </a:r>
          </a:p>
          <a:p>
            <a:pPr algn="l"/>
            <a:endParaRPr lang="ru-RU" sz="1800" dirty="0" smtClean="0"/>
          </a:p>
          <a:p>
            <a:pPr algn="l"/>
            <a:r>
              <a:rPr lang="ru-RU" dirty="0" smtClean="0"/>
              <a:t>Элементы </a:t>
            </a:r>
            <a:r>
              <a:rPr lang="ru-RU" dirty="0"/>
              <a:t>оценки кредитоспособности следующие: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правоспособность</a:t>
            </a:r>
            <a:r>
              <a:rPr lang="ru-RU" dirty="0"/>
              <a:t>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финансовая </a:t>
            </a:r>
            <a:r>
              <a:rPr lang="ru-RU" dirty="0"/>
              <a:t>устойчивость; </a:t>
            </a:r>
            <a:endParaRPr lang="ru-RU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платежеспособность</a:t>
            </a:r>
            <a:r>
              <a:rPr lang="ru-RU" dirty="0"/>
              <a:t>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эффективность </a:t>
            </a:r>
            <a:r>
              <a:rPr lang="ru-RU" dirty="0"/>
              <a:t>использования ресурсов (имущества).</a:t>
            </a:r>
            <a:endParaRPr lang="ru-RU" dirty="0" smtClean="0"/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48683" y="-72008"/>
                <a:ext cx="12192000" cy="7029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b="1" dirty="0"/>
                  <a:t>Правоспособность</a:t>
                </a:r>
                <a:r>
                  <a:rPr lang="ru-RU" dirty="0"/>
                  <a:t> </a:t>
                </a:r>
                <a:r>
                  <a:rPr lang="ru-RU" dirty="0" smtClean="0"/>
                  <a:t>– признанная </a:t>
                </a:r>
                <a:r>
                  <a:rPr lang="ru-RU" dirty="0"/>
                  <a:t>государством способность юридических лиц иметь права и </a:t>
                </a:r>
                <a:r>
                  <a:rPr lang="ru-RU" dirty="0" smtClean="0"/>
                  <a:t>нести обязанности</a:t>
                </a:r>
                <a:r>
                  <a:rPr lang="ru-RU" dirty="0"/>
                  <a:t>, предусмотренные </a:t>
                </a:r>
                <a:r>
                  <a:rPr lang="ru-RU" dirty="0" smtClean="0"/>
                  <a:t>ГК </a:t>
                </a:r>
                <a:r>
                  <a:rPr lang="ru-RU" dirty="0"/>
                  <a:t>РК. </a:t>
                </a:r>
                <a:endParaRPr lang="ru-RU" dirty="0" smtClean="0"/>
              </a:p>
              <a:p>
                <a:pPr algn="l"/>
                <a:r>
                  <a:rPr lang="ru-RU" b="1" dirty="0"/>
                  <a:t>Финансовую устойчивость </a:t>
                </a:r>
                <a:r>
                  <a:rPr lang="ru-RU" dirty="0"/>
                  <a:t>оценивают посредством анализа структуры активов и пассивов баланса. Наиболее важным показателем финансовой устойчивости является </a:t>
                </a:r>
                <a:r>
                  <a:rPr lang="ru-RU" b="1" dirty="0"/>
                  <a:t>коэффициент финансовой независимости</a:t>
                </a:r>
                <a:r>
                  <a:rPr lang="ru-RU" b="1" dirty="0" smtClean="0"/>
                  <a:t>. </a:t>
                </a:r>
              </a:p>
              <a:p>
                <a:pPr algn="l"/>
                <a:endParaRPr lang="ru-RU" sz="1900" dirty="0" smtClean="0"/>
              </a:p>
              <a:p>
                <a:pPr algn="l"/>
                <a:r>
                  <a:rPr lang="ru-RU" b="1" dirty="0" smtClean="0">
                    <a:solidFill>
                      <a:srgbClr val="FF0000"/>
                    </a:solidFill>
                  </a:rPr>
                  <a:t>Кфн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0" i="0" dirty="0" smtClean="0"/>
                          <m:t>Собственный капитал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/>
                          <m:t>Валюта баланса</m:t>
                        </m:r>
                      </m:den>
                    </m:f>
                  </m:oMath>
                </a14:m>
                <a:endParaRPr lang="ru-RU" dirty="0"/>
              </a:p>
              <a:p>
                <a:pPr algn="l"/>
                <a:endParaRPr lang="ru-RU" sz="2200" dirty="0" smtClean="0"/>
              </a:p>
              <a:p>
                <a:pPr algn="l"/>
                <a:endParaRPr lang="ru-RU" sz="1800" dirty="0"/>
              </a:p>
              <a:p>
                <a:pPr algn="l"/>
                <a:r>
                  <a:rPr lang="ru-RU" b="1" dirty="0"/>
                  <a:t>Платежеспособность</a:t>
                </a:r>
                <a:r>
                  <a:rPr lang="ru-RU" dirty="0"/>
                  <a:t> заемщика  характеризует </a:t>
                </a:r>
                <a:r>
                  <a:rPr lang="ru-RU" u="sng" dirty="0"/>
                  <a:t>ликвидность</a:t>
                </a:r>
                <a:r>
                  <a:rPr lang="ru-RU" dirty="0"/>
                  <a:t> его баланса, т.е. возможность быстро трансформировать активы в денежные средства. Платежеспособность устанавливают путем анализа бухгалтерского баланса на ликвидность.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-72008"/>
                <a:ext cx="9144000" cy="7029400"/>
              </a:xfrm>
              <a:prstGeom prst="rect">
                <a:avLst/>
              </a:prstGeo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116632"/>
            <a:ext cx="11617291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На практике используют следующие финансовые коэффициенты: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dirty="0"/>
              <a:t>абсолютной ликвидности;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dirty="0"/>
              <a:t>текущей ликвидности;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dirty="0"/>
              <a:t>общей ликвидности.</a:t>
            </a:r>
          </a:p>
          <a:p>
            <a:pPr algn="l"/>
            <a:endParaRPr lang="ru-RU" sz="2100" dirty="0" smtClean="0"/>
          </a:p>
          <a:p>
            <a:pPr algn="l"/>
            <a:r>
              <a:rPr lang="ru-RU" dirty="0" smtClean="0"/>
              <a:t>Кал = (ДС </a:t>
            </a:r>
            <a:r>
              <a:rPr lang="ru-RU" dirty="0"/>
              <a:t>+ КФВ ) </a:t>
            </a:r>
            <a:r>
              <a:rPr lang="ru-RU" dirty="0" smtClean="0"/>
              <a:t>/ </a:t>
            </a:r>
            <a:r>
              <a:rPr lang="ru-RU" dirty="0" smtClean="0">
                <a:solidFill>
                  <a:srgbClr val="FF0000"/>
                </a:solidFill>
              </a:rPr>
              <a:t>КО </a:t>
            </a:r>
          </a:p>
          <a:p>
            <a:pPr algn="l"/>
            <a:r>
              <a:rPr lang="ru-RU" dirty="0" smtClean="0"/>
              <a:t>Ктл </a:t>
            </a:r>
            <a:r>
              <a:rPr lang="ru-RU" dirty="0"/>
              <a:t>= (ДС + КФВ + ДЗ)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>
                <a:solidFill>
                  <a:srgbClr val="FF0000"/>
                </a:solidFill>
              </a:rPr>
              <a:t>КО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Кол </a:t>
            </a:r>
            <a:r>
              <a:rPr lang="ru-RU" dirty="0"/>
              <a:t>= </a:t>
            </a:r>
            <a:r>
              <a:rPr lang="ru-RU" dirty="0" smtClean="0"/>
              <a:t>(ДС + </a:t>
            </a:r>
            <a:r>
              <a:rPr lang="ru-RU" dirty="0"/>
              <a:t>КФВ + </a:t>
            </a:r>
            <a:r>
              <a:rPr lang="ru-RU" dirty="0" smtClean="0"/>
              <a:t>ДЗ + З) / </a:t>
            </a:r>
            <a:r>
              <a:rPr lang="ru-RU" dirty="0" smtClean="0">
                <a:solidFill>
                  <a:srgbClr val="FF0000"/>
                </a:solidFill>
              </a:rPr>
              <a:t>КО</a:t>
            </a:r>
          </a:p>
          <a:p>
            <a:pPr algn="l"/>
            <a:endParaRPr lang="ru-RU" sz="1800" dirty="0" smtClean="0"/>
          </a:p>
          <a:p>
            <a:pPr algn="l"/>
            <a:r>
              <a:rPr lang="ru-RU" dirty="0" smtClean="0"/>
              <a:t>где:</a:t>
            </a:r>
            <a:endParaRPr lang="ru-RU" dirty="0"/>
          </a:p>
          <a:p>
            <a:pPr algn="l"/>
            <a:r>
              <a:rPr lang="ru-RU" dirty="0" smtClean="0"/>
              <a:t>ДС </a:t>
            </a:r>
            <a:r>
              <a:rPr lang="ru-RU" dirty="0"/>
              <a:t>– денежные </a:t>
            </a:r>
            <a:r>
              <a:rPr lang="ru-RU" dirty="0" smtClean="0"/>
              <a:t>средства,</a:t>
            </a:r>
            <a:endParaRPr lang="ru-RU" dirty="0"/>
          </a:p>
          <a:p>
            <a:pPr algn="l"/>
            <a:r>
              <a:rPr lang="ru-RU" dirty="0"/>
              <a:t>КФВ – краткосрочные финансовые </a:t>
            </a:r>
            <a:r>
              <a:rPr lang="ru-RU" dirty="0" smtClean="0"/>
              <a:t>вложения,</a:t>
            </a:r>
          </a:p>
          <a:p>
            <a:pPr algn="l"/>
            <a:r>
              <a:rPr lang="ru-RU" dirty="0" smtClean="0"/>
              <a:t>ДЗ – дебиторская задолженность,</a:t>
            </a:r>
          </a:p>
          <a:p>
            <a:pPr algn="l"/>
            <a:r>
              <a:rPr lang="ru-RU" dirty="0" smtClean="0"/>
              <a:t>З – запасы, </a:t>
            </a:r>
            <a:endParaRPr lang="ru-RU" dirty="0"/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КО – краткосрочные  обязательства.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116632"/>
            <a:ext cx="11617291" cy="684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На основе </a:t>
            </a:r>
            <a:r>
              <a:rPr lang="ru-RU" dirty="0" smtClean="0"/>
              <a:t>показателей </a:t>
            </a:r>
            <a:r>
              <a:rPr lang="ru-RU" dirty="0"/>
              <a:t>и относительной их оценки выясняют </a:t>
            </a:r>
            <a:r>
              <a:rPr lang="ru-RU" b="1" dirty="0"/>
              <a:t>класс кредитоспособности </a:t>
            </a:r>
            <a:r>
              <a:rPr lang="ru-RU" dirty="0"/>
              <a:t>заемщика, исходя из которого определяют </a:t>
            </a:r>
            <a:r>
              <a:rPr lang="ru-RU" b="1" dirty="0"/>
              <a:t>условия предоставления кредита </a:t>
            </a:r>
            <a:r>
              <a:rPr lang="ru-RU" dirty="0"/>
              <a:t>(</a:t>
            </a:r>
            <a:r>
              <a:rPr lang="ru-RU" u="sng" dirty="0"/>
              <a:t>размер ссуды, срок, форму обеспечения, </a:t>
            </a:r>
            <a:r>
              <a:rPr lang="ru-RU" u="sng" dirty="0" smtClean="0"/>
              <a:t>%-ю ставку</a:t>
            </a:r>
            <a:r>
              <a:rPr lang="ru-RU" dirty="0"/>
              <a:t>).</a:t>
            </a:r>
          </a:p>
          <a:p>
            <a:pPr algn="l"/>
            <a:endParaRPr lang="ru-RU" sz="2600" dirty="0" smtClean="0"/>
          </a:p>
          <a:p>
            <a:pPr algn="l"/>
            <a:r>
              <a:rPr lang="ru-RU" dirty="0" smtClean="0"/>
              <a:t>По </a:t>
            </a:r>
            <a:r>
              <a:rPr lang="ru-RU" dirty="0"/>
              <a:t>характеру кредитоспособности </a:t>
            </a:r>
            <a:r>
              <a:rPr lang="ru-RU" dirty="0" smtClean="0"/>
              <a:t>БВУ </a:t>
            </a:r>
            <a:r>
              <a:rPr lang="ru-RU" b="1" dirty="0" smtClean="0"/>
              <a:t>разделяют </a:t>
            </a:r>
            <a:r>
              <a:rPr lang="ru-RU" b="1" dirty="0"/>
              <a:t>клиентов на 3-5 классов. </a:t>
            </a:r>
            <a:endParaRPr lang="ru-RU" b="1" dirty="0" smtClean="0"/>
          </a:p>
          <a:p>
            <a:pPr algn="l"/>
            <a:endParaRPr lang="ru-RU" sz="2600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основу определения класса кредитоспособности положены уровень показателей и их рейтинг (классность</a:t>
            </a:r>
            <a:r>
              <a:rPr lang="ru-RU" dirty="0" smtClean="0"/>
              <a:t>). 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116632"/>
            <a:ext cx="11905323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Общая оценка кредитоспособности дается в баллах. Они представляют общую сумму произведений рейтинга каждого показателя на класс </a:t>
            </a:r>
            <a:r>
              <a:rPr lang="ru-RU" dirty="0" smtClean="0"/>
              <a:t>кредитоспособности:</a:t>
            </a:r>
            <a:endParaRPr lang="ru-RU" dirty="0"/>
          </a:p>
          <a:p>
            <a:pPr marL="571500" indent="-571500" algn="l">
              <a:buFont typeface="Wingdings" pitchFamily="2" charset="2"/>
              <a:buChar char="ü"/>
            </a:pPr>
            <a:r>
              <a:rPr lang="ru-RU" dirty="0"/>
              <a:t>1-йкласс-от 100 до 150 баллов;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dirty="0"/>
              <a:t>2-й класс – 151 до 250 баллов;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dirty="0" smtClean="0"/>
              <a:t>3-й </a:t>
            </a:r>
            <a:r>
              <a:rPr lang="ru-RU" dirty="0"/>
              <a:t>класс свыше 250 баллов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52582"/>
              </p:ext>
            </p:extLst>
          </p:nvPr>
        </p:nvGraphicFramePr>
        <p:xfrm>
          <a:off x="1871531" y="3272104"/>
          <a:ext cx="8448938" cy="318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005"/>
                <a:gridCol w="2116617"/>
                <a:gridCol w="2042119"/>
                <a:gridCol w="2039197"/>
              </a:tblGrid>
              <a:tr h="539694">
                <a:tc rowSpan="2"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effectLst/>
                        </a:rPr>
                        <a:t>Коэфф-т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52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&gt;0,2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0,15-0,2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&lt;0,15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52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&gt;0,8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0,5 - 0,8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&lt;0,5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52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&gt;2,0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1,0-2,0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&lt;1,0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52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Кфн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 60%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50 - 60%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&lt;50%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62902"/>
              </p:ext>
            </p:extLst>
          </p:nvPr>
        </p:nvGraphicFramePr>
        <p:xfrm>
          <a:off x="143339" y="208856"/>
          <a:ext cx="11617292" cy="2698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0907"/>
                <a:gridCol w="3456385"/>
              </a:tblGrid>
              <a:tr h="38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Показатели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Сумма, тыс. тенге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87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Ликвидные средства 1 класса (ДС + КФВ)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7000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Ликвидные средства 2 класса (ДЗ)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20500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426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Ликвидные средства 3 класса (ПЗ)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22600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Краткоср.обязательства </a:t>
                      </a:r>
                      <a:r>
                        <a:rPr lang="ru-RU" sz="2400" dirty="0">
                          <a:effectLst/>
                        </a:rPr>
                        <a:t>(из пассива баланса)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48100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8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Валюта баланса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124900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8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Собственный капитал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68700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43339" y="2924944"/>
            <a:ext cx="11329259" cy="1548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Кал </a:t>
            </a:r>
            <a:r>
              <a:rPr lang="ru-RU" dirty="0"/>
              <a:t>= </a:t>
            </a:r>
            <a:endParaRPr lang="ru-RU" dirty="0" smtClean="0"/>
          </a:p>
          <a:p>
            <a:pPr algn="l"/>
            <a:r>
              <a:rPr lang="ru-RU" dirty="0" smtClean="0"/>
              <a:t>Ктл </a:t>
            </a:r>
            <a:r>
              <a:rPr lang="ru-RU" dirty="0"/>
              <a:t>= </a:t>
            </a:r>
            <a:endParaRPr lang="ru-RU" dirty="0" smtClean="0"/>
          </a:p>
          <a:p>
            <a:pPr algn="l"/>
            <a:r>
              <a:rPr lang="ru-RU" dirty="0" smtClean="0"/>
              <a:t>Кол </a:t>
            </a:r>
            <a:r>
              <a:rPr lang="ru-RU" dirty="0"/>
              <a:t>= </a:t>
            </a:r>
            <a:endParaRPr lang="ru-RU" dirty="0" smtClean="0"/>
          </a:p>
          <a:p>
            <a:pPr algn="l"/>
            <a:r>
              <a:rPr lang="ru-RU" dirty="0" smtClean="0"/>
              <a:t>Кфн =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942"/>
              </p:ext>
            </p:extLst>
          </p:nvPr>
        </p:nvGraphicFramePr>
        <p:xfrm>
          <a:off x="239350" y="4537516"/>
          <a:ext cx="11425269" cy="2203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973"/>
                <a:gridCol w="2862244"/>
                <a:gridCol w="2761501"/>
                <a:gridCol w="2757551"/>
              </a:tblGrid>
              <a:tr h="370406">
                <a:tc rowSpan="2"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effectLst/>
                        </a:rPr>
                        <a:t>Коэфф-т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&gt;0,2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0,15-0,2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&lt;0,15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&gt;0,8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0,5 - 0,8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&lt;0,5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&gt;2,0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1,0-2,0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&lt;1,0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Кфн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 60%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50 - 60%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&lt;50%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339" y="2924944"/>
            <a:ext cx="11329259" cy="1548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Кал </a:t>
            </a:r>
            <a:r>
              <a:rPr lang="ru-RU" dirty="0"/>
              <a:t>= </a:t>
            </a:r>
            <a:r>
              <a:rPr lang="ru-RU" dirty="0" smtClean="0"/>
              <a:t>7000 </a:t>
            </a:r>
            <a:r>
              <a:rPr lang="ru-RU" dirty="0"/>
              <a:t>/ 48100 = </a:t>
            </a:r>
            <a:r>
              <a:rPr lang="ru-RU" dirty="0" smtClean="0"/>
              <a:t>0,146                                (3 класс)</a:t>
            </a:r>
            <a:endParaRPr lang="ru-RU" dirty="0"/>
          </a:p>
          <a:p>
            <a:pPr algn="l"/>
            <a:r>
              <a:rPr lang="ru-RU" dirty="0" smtClean="0"/>
              <a:t>Ктл </a:t>
            </a:r>
            <a:r>
              <a:rPr lang="ru-RU" dirty="0"/>
              <a:t>= </a:t>
            </a:r>
            <a:r>
              <a:rPr lang="ru-RU" dirty="0" smtClean="0"/>
              <a:t>(7000 </a:t>
            </a:r>
            <a:r>
              <a:rPr lang="ru-RU" dirty="0"/>
              <a:t>+ </a:t>
            </a:r>
            <a:r>
              <a:rPr lang="ru-RU" dirty="0" smtClean="0"/>
              <a:t>20500)/ </a:t>
            </a:r>
            <a:r>
              <a:rPr lang="ru-RU" dirty="0"/>
              <a:t>48100 = </a:t>
            </a:r>
            <a:r>
              <a:rPr lang="ru-RU" dirty="0" smtClean="0"/>
              <a:t>0,572                (2 </a:t>
            </a:r>
            <a:r>
              <a:rPr lang="ru-RU" dirty="0"/>
              <a:t>класс</a:t>
            </a:r>
            <a:r>
              <a:rPr lang="ru-RU" dirty="0" smtClean="0"/>
              <a:t>)</a:t>
            </a:r>
            <a:endParaRPr lang="ru-RU" dirty="0"/>
          </a:p>
          <a:p>
            <a:pPr algn="l"/>
            <a:r>
              <a:rPr lang="ru-RU" dirty="0" smtClean="0"/>
              <a:t>Кол </a:t>
            </a:r>
            <a:r>
              <a:rPr lang="ru-RU" dirty="0"/>
              <a:t>= </a:t>
            </a:r>
            <a:r>
              <a:rPr lang="ru-RU" dirty="0" smtClean="0"/>
              <a:t>(7000 </a:t>
            </a:r>
            <a:r>
              <a:rPr lang="ru-RU" dirty="0"/>
              <a:t>+ 20500 + </a:t>
            </a:r>
            <a:r>
              <a:rPr lang="ru-RU" dirty="0" smtClean="0"/>
              <a:t>22600)/ </a:t>
            </a:r>
            <a:r>
              <a:rPr lang="ru-RU" dirty="0"/>
              <a:t>48100 = </a:t>
            </a:r>
            <a:r>
              <a:rPr lang="ru-RU" dirty="0" smtClean="0"/>
              <a:t>1,04  (</a:t>
            </a:r>
            <a:r>
              <a:rPr lang="ru-RU" dirty="0"/>
              <a:t>2 класс)</a:t>
            </a:r>
            <a:endParaRPr lang="ru-RU" dirty="0" smtClean="0"/>
          </a:p>
          <a:p>
            <a:pPr algn="l"/>
            <a:r>
              <a:rPr lang="ru-RU" dirty="0" smtClean="0"/>
              <a:t>Кфн </a:t>
            </a:r>
            <a:r>
              <a:rPr lang="ru-RU" dirty="0"/>
              <a:t>= </a:t>
            </a:r>
            <a:r>
              <a:rPr lang="ru-RU" dirty="0" smtClean="0"/>
              <a:t>68700 </a:t>
            </a:r>
            <a:r>
              <a:rPr lang="ru-RU" dirty="0"/>
              <a:t>/ </a:t>
            </a:r>
            <a:r>
              <a:rPr lang="ru-RU" dirty="0" smtClean="0"/>
              <a:t>124900 = </a:t>
            </a:r>
            <a:r>
              <a:rPr lang="ru-RU" smtClean="0"/>
              <a:t>0,55                              </a:t>
            </a:r>
            <a:r>
              <a:rPr lang="ru-RU" dirty="0" smtClean="0"/>
              <a:t>(</a:t>
            </a:r>
            <a:r>
              <a:rPr lang="ru-RU" dirty="0"/>
              <a:t>2 класс)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91695"/>
              </p:ext>
            </p:extLst>
          </p:nvPr>
        </p:nvGraphicFramePr>
        <p:xfrm>
          <a:off x="143339" y="208856"/>
          <a:ext cx="11617292" cy="2698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0907"/>
                <a:gridCol w="3456385"/>
              </a:tblGrid>
              <a:tr h="38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Показатели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Сумма, тыс. тенге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87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Ликвидные средства 1 класса (ДС + КФВ)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7000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Ликвидные средства 2 класса (ДЗ)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20500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426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Ликвидные средства 3 класса (ПЗ)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22600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Краткоср.обязательства </a:t>
                      </a:r>
                      <a:r>
                        <a:rPr lang="ru-RU" sz="2400" dirty="0">
                          <a:effectLst/>
                        </a:rPr>
                        <a:t>(из пассива баланса)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48100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8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Валюта баланса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124900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  <a:tr h="384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Собственный капитал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68700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39421"/>
              </p:ext>
            </p:extLst>
          </p:nvPr>
        </p:nvGraphicFramePr>
        <p:xfrm>
          <a:off x="239350" y="4537516"/>
          <a:ext cx="11425269" cy="2203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973"/>
                <a:gridCol w="2862244"/>
                <a:gridCol w="2761501"/>
                <a:gridCol w="2757551"/>
              </a:tblGrid>
              <a:tr h="370406">
                <a:tc rowSpan="2"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effectLst/>
                        </a:rPr>
                        <a:t>Коэфф-т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-5080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&gt;0,2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0,15-0,2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&lt;0,15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&gt;0,8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0,5 - 0,8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&lt;0,5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&gt;2,0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1,0-2,0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&lt;1,0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Кфн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&gt; 60%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50 - 60%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&lt;50%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4149080"/>
            <a:ext cx="11617291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Данный заемщик </a:t>
            </a:r>
            <a:r>
              <a:rPr lang="ru-RU" dirty="0"/>
              <a:t>относится ко </a:t>
            </a:r>
            <a:r>
              <a:rPr lang="ru-RU" dirty="0" smtClean="0"/>
              <a:t>2-му </a:t>
            </a:r>
            <a:r>
              <a:rPr lang="ru-RU" dirty="0"/>
              <a:t>классу кредитоспособности. Поэтому банк вправе </a:t>
            </a:r>
            <a:r>
              <a:rPr lang="ru-RU" dirty="0" smtClean="0"/>
              <a:t>предоставить </a:t>
            </a:r>
            <a:r>
              <a:rPr lang="ru-RU" dirty="0"/>
              <a:t>ему кредит в обычном порядке.</a:t>
            </a:r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59750"/>
              </p:ext>
            </p:extLst>
          </p:nvPr>
        </p:nvGraphicFramePr>
        <p:xfrm>
          <a:off x="239350" y="332656"/>
          <a:ext cx="11713301" cy="2969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712"/>
                <a:gridCol w="2934401"/>
                <a:gridCol w="2831119"/>
                <a:gridCol w="2827069"/>
              </a:tblGrid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+mj-lt"/>
                        </a:rPr>
                        <a:t>Коэфф-ты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+mj-lt"/>
                        </a:rPr>
                        <a:t>Класс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+mj-lt"/>
                        </a:rPr>
                        <a:t>Рейтинг показателя по данным банка, %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+mj-lt"/>
                        </a:rPr>
                        <a:t>Сумма баллов (гр.2 х гр.З)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40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1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3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6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</a:t>
                      </a:r>
                      <a:endParaRPr lang="ru-RU" sz="2400" b="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3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30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90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j-lt"/>
                        </a:rPr>
                        <a:t>Ктл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30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60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j-lt"/>
                        </a:rPr>
                        <a:t>Кол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40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j-lt"/>
                        </a:rPr>
                        <a:t>Кфн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40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  <a:tr h="360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ИТОГО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-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100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230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 rot="5400000">
            <a:off x="10956540" y="5433223"/>
            <a:ext cx="360040" cy="1824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9277" t="14769" r="28077" b="6584"/>
          <a:stretch/>
        </p:blipFill>
        <p:spPr bwMode="auto">
          <a:xfrm>
            <a:off x="1600200" y="55789"/>
            <a:ext cx="8915400" cy="6146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931" t="27563" r="2164" b="52766"/>
          <a:stretch/>
        </p:blipFill>
        <p:spPr bwMode="auto">
          <a:xfrm>
            <a:off x="2457767" y="6269440"/>
            <a:ext cx="5561965" cy="511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7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Кредитные отношения БВУ с  заемщиками:</a:t>
            </a:r>
          </a:p>
          <a:p>
            <a:pPr algn="l"/>
            <a:r>
              <a:rPr lang="ru-RU" b="1" dirty="0" smtClean="0"/>
              <a:t>1-го </a:t>
            </a:r>
            <a:r>
              <a:rPr lang="ru-RU" b="1" dirty="0"/>
              <a:t>класса </a:t>
            </a:r>
            <a:r>
              <a:rPr lang="ru-RU" dirty="0" smtClean="0"/>
              <a:t>БВУ </a:t>
            </a:r>
            <a:r>
              <a:rPr lang="ru-RU" b="1" dirty="0"/>
              <a:t>–</a:t>
            </a:r>
            <a:r>
              <a:rPr lang="ru-RU" dirty="0" smtClean="0"/>
              <a:t> </a:t>
            </a:r>
            <a:r>
              <a:rPr lang="ru-RU" u="sng" dirty="0" smtClean="0"/>
              <a:t>открывать </a:t>
            </a:r>
            <a:r>
              <a:rPr lang="ru-RU" u="sng" dirty="0"/>
              <a:t>кредитную линию</a:t>
            </a:r>
            <a:r>
              <a:rPr lang="ru-RU" dirty="0"/>
              <a:t>, кредитовать по контокоррентному </a:t>
            </a:r>
            <a:r>
              <a:rPr lang="ru-RU" dirty="0" smtClean="0"/>
              <a:t>(специальному) счету</a:t>
            </a:r>
            <a:r>
              <a:rPr lang="ru-RU" dirty="0"/>
              <a:t>, выдавать в разовом порядке бланковые кредиты без обеспечения с взиманием пониженной процентной ставки</a:t>
            </a:r>
            <a:r>
              <a:rPr lang="ru-RU" dirty="0" smtClean="0"/>
              <a:t>.</a:t>
            </a:r>
          </a:p>
          <a:p>
            <a:pPr algn="l"/>
            <a:r>
              <a:rPr lang="ru-RU" b="1" dirty="0" smtClean="0"/>
              <a:t>2-го </a:t>
            </a:r>
            <a:r>
              <a:rPr lang="ru-RU" b="1" dirty="0"/>
              <a:t>класса </a:t>
            </a:r>
            <a:r>
              <a:rPr lang="ru-RU" b="1" dirty="0" smtClean="0"/>
              <a:t>– </a:t>
            </a:r>
            <a:r>
              <a:rPr lang="ru-RU" dirty="0" smtClean="0"/>
              <a:t>осуществляют </a:t>
            </a:r>
            <a:r>
              <a:rPr lang="ru-RU" u="sng" dirty="0"/>
              <a:t>на обычных условиях</a:t>
            </a:r>
            <a:r>
              <a:rPr lang="ru-RU" dirty="0"/>
              <a:t>, т.е. при наличии соответствующих форм обеспечения. Процентные ставки зависят от вида обеспечения, спроса на кредиты, учетной ставки Национального банка Казахстана и др.</a:t>
            </a:r>
          </a:p>
          <a:p>
            <a:pPr algn="l"/>
            <a:r>
              <a:rPr lang="ru-RU" b="1" dirty="0" smtClean="0"/>
              <a:t>3-го </a:t>
            </a:r>
            <a:r>
              <a:rPr lang="ru-RU" b="1" dirty="0"/>
              <a:t>класса </a:t>
            </a:r>
            <a:r>
              <a:rPr lang="ru-RU" b="1" dirty="0" smtClean="0"/>
              <a:t>–</a:t>
            </a:r>
            <a:r>
              <a:rPr lang="ru-RU" dirty="0" smtClean="0"/>
              <a:t>для </a:t>
            </a:r>
            <a:r>
              <a:rPr lang="ru-RU" dirty="0"/>
              <a:t>банка связано с </a:t>
            </a:r>
            <a:r>
              <a:rPr lang="ru-RU" u="sng" dirty="0"/>
              <a:t>риском неплатежа </a:t>
            </a:r>
            <a:r>
              <a:rPr lang="ru-RU" dirty="0"/>
              <a:t>по основной сумме долга и процентам. </a:t>
            </a:r>
            <a:r>
              <a:rPr lang="ru-RU" dirty="0" smtClean="0"/>
              <a:t>Размер </a:t>
            </a:r>
            <a:r>
              <a:rPr lang="ru-RU" dirty="0"/>
              <a:t>кредита не должен превышать величину уставного капитала клиента. </a:t>
            </a:r>
            <a:r>
              <a:rPr lang="ru-RU" dirty="0" smtClean="0"/>
              <a:t>Ставка % за </a:t>
            </a:r>
            <a:r>
              <a:rPr lang="ru-RU" dirty="0"/>
              <a:t>кредит устанавливается на более высоком уровне, чем для заемщиков </a:t>
            </a:r>
            <a:r>
              <a:rPr lang="ru-RU" dirty="0" smtClean="0"/>
              <a:t>2-го </a:t>
            </a:r>
            <a:r>
              <a:rPr lang="ru-RU" dirty="0"/>
              <a:t>класса. </a:t>
            </a:r>
            <a:endParaRPr lang="ru-RU" dirty="0" smtClean="0"/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266" y="116632"/>
            <a:ext cx="11713301" cy="67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/>
              <a:t>В дорожной карте «Бизнес 2020» </a:t>
            </a:r>
            <a:r>
              <a:rPr lang="ru-RU" b="1" smtClean="0"/>
              <a:t>предусмотрены </a:t>
            </a:r>
          </a:p>
          <a:p>
            <a:pPr algn="just"/>
            <a:r>
              <a:rPr lang="ru-RU" b="1" smtClean="0"/>
              <a:t>3 </a:t>
            </a:r>
            <a:r>
              <a:rPr lang="ru-RU" b="1" dirty="0" smtClean="0"/>
              <a:t>направления оздоровления экономики: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dirty="0" smtClean="0"/>
              <a:t>поддержка </a:t>
            </a:r>
            <a:r>
              <a:rPr lang="ru-RU" dirty="0"/>
              <a:t>новых </a:t>
            </a:r>
            <a:r>
              <a:rPr lang="ru-RU" dirty="0" smtClean="0"/>
              <a:t>бизнес-проектов;</a:t>
            </a:r>
            <a:endParaRPr lang="ru-RU" dirty="0"/>
          </a:p>
          <a:p>
            <a:pPr marL="742950" indent="-742950" algn="just">
              <a:buFont typeface="+mj-lt"/>
              <a:buAutoNum type="arabicPeriod"/>
            </a:pPr>
            <a:r>
              <a:rPr lang="ru-RU" dirty="0"/>
              <a:t>финансовое </a:t>
            </a:r>
            <a:r>
              <a:rPr lang="ru-RU" dirty="0" smtClean="0"/>
              <a:t>оздоровление предприятий;</a:t>
            </a:r>
            <a:endParaRPr lang="ru-RU" dirty="0"/>
          </a:p>
          <a:p>
            <a:pPr marL="742950" indent="-742950" algn="just">
              <a:buFont typeface="+mj-lt"/>
              <a:buAutoNum type="arabicPeriod"/>
            </a:pPr>
            <a:r>
              <a:rPr lang="ru-RU" dirty="0" smtClean="0"/>
              <a:t>поддержка экспортно-ориентированных </a:t>
            </a:r>
            <a:r>
              <a:rPr lang="ru-RU" dirty="0"/>
              <a:t>производств. </a:t>
            </a:r>
            <a:endParaRPr lang="ru-RU" dirty="0" smtClean="0"/>
          </a:p>
          <a:p>
            <a:pPr algn="just"/>
            <a:r>
              <a:rPr lang="ru-RU" dirty="0" smtClean="0"/>
              <a:t>Финансовая часть программы заключается в </a:t>
            </a:r>
            <a:r>
              <a:rPr lang="ru-RU" b="1" dirty="0" smtClean="0"/>
              <a:t>субсидировании государством должнику части </a:t>
            </a:r>
            <a:r>
              <a:rPr lang="ru-RU" b="1" dirty="0"/>
              <a:t>процентной ставки</a:t>
            </a:r>
            <a:r>
              <a:rPr lang="ru-RU" dirty="0"/>
              <a:t> по уже имеющимся кредитам </a:t>
            </a:r>
            <a:r>
              <a:rPr lang="ru-RU" dirty="0" smtClean="0"/>
              <a:t>БВУ и в частичном гарантировании кредита. </a:t>
            </a:r>
          </a:p>
          <a:p>
            <a:pPr algn="just"/>
            <a:r>
              <a:rPr lang="ru-RU" dirty="0" smtClean="0"/>
              <a:t>При ставке в 14%, государство компенсирует по 1-му направлению 7%, а по 3-му – 8%. При этом размер выдаваемых гарантий достигает 50% от суммы кредита.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Т. е. заёмщику краткосрочного кредита кредит обойдётся в 6-7% и </a:t>
            </a:r>
            <a:r>
              <a:rPr lang="ru-RU" dirty="0"/>
              <a:t>государство </a:t>
            </a:r>
            <a:r>
              <a:rPr lang="ru-RU" dirty="0" smtClean="0"/>
              <a:t>гарантирует ещё </a:t>
            </a:r>
            <a:r>
              <a:rPr lang="ru-RU" dirty="0"/>
              <a:t>50</a:t>
            </a:r>
            <a:r>
              <a:rPr lang="ru-RU" dirty="0" smtClean="0"/>
              <a:t>%.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286678" y="0"/>
                <a:ext cx="11665973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b="1" dirty="0" smtClean="0"/>
                  <a:t>Показатели эффективности заемного капитала:</a:t>
                </a:r>
              </a:p>
              <a:p>
                <a:pPr algn="l"/>
                <a:endParaRPr lang="ru-RU" sz="2200" dirty="0" smtClean="0"/>
              </a:p>
              <a:p>
                <a:pPr algn="l"/>
                <a:r>
                  <a:rPr lang="ru-RU" b="1" dirty="0" smtClean="0"/>
                  <a:t>1. Коэффициент </a:t>
                </a:r>
                <a:r>
                  <a:rPr lang="ru-RU" b="1" dirty="0"/>
                  <a:t>финансовой напряженности </a:t>
                </a:r>
                <a:endParaRPr lang="ru-RU" b="1" dirty="0" smtClean="0"/>
              </a:p>
              <a:p>
                <a:pPr algn="l"/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Заемны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е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средства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b="0" i="0" smtClean="0"/>
                          <m:t>Валюта баланса</m:t>
                        </m:r>
                      </m:den>
                    </m:f>
                  </m:oMath>
                </a14:m>
                <a:endParaRPr lang="ru-RU" dirty="0"/>
              </a:p>
              <a:p>
                <a:pPr algn="l"/>
                <a:endParaRPr lang="ru-RU" sz="2000" dirty="0" smtClean="0"/>
              </a:p>
              <a:p>
                <a:pPr algn="l"/>
                <a:r>
                  <a:rPr lang="ru-RU" dirty="0" smtClean="0"/>
                  <a:t>Коэффициент </a:t>
                </a:r>
                <a:r>
                  <a:rPr lang="ru-RU" dirty="0"/>
                  <a:t>показывает долю заемных средств в валюте баланса заемщика. Рекомендуемое значение показателя не более 0,5 (50%).</a:t>
                </a:r>
              </a:p>
              <a:p>
                <a:pPr algn="l"/>
                <a:endParaRPr lang="ru-RU" sz="2600" dirty="0" smtClean="0"/>
              </a:p>
              <a:p>
                <a:pPr algn="l"/>
                <a:r>
                  <a:rPr lang="ru-RU" b="1" dirty="0" smtClean="0"/>
                  <a:t>2</a:t>
                </a:r>
                <a:r>
                  <a:rPr lang="ru-RU" b="1" dirty="0"/>
                  <a:t>. Коэффициент соотношения между </a:t>
                </a:r>
                <a:r>
                  <a:rPr lang="ru-RU" b="1" dirty="0" smtClean="0"/>
                  <a:t>долгосрочными </a:t>
                </a:r>
                <a:r>
                  <a:rPr lang="ru-RU" b="1" dirty="0"/>
                  <a:t>и краткосрочными </a:t>
                </a:r>
                <a:r>
                  <a:rPr lang="ru-RU" b="1" dirty="0" smtClean="0"/>
                  <a:t>средствами </a:t>
                </a:r>
                <a:r>
                  <a:rPr lang="ru-RU" b="1" dirty="0"/>
                  <a:t>(</a:t>
                </a:r>
                <a:r>
                  <a:rPr lang="ru-RU" b="1" dirty="0" smtClean="0"/>
                  <a:t>капиталом) </a:t>
                </a:r>
              </a:p>
              <a:p>
                <a:pPr algn="l"/>
                <a:r>
                  <a:rPr lang="ru-RU" dirty="0"/>
                  <a:t>=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Долгосрочный заемный капитал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mtClean="0"/>
                          <m:t>Краткосрочны</m:t>
                        </m:r>
                        <m:r>
                          <m:rPr>
                            <m:nor/>
                          </m:rPr>
                          <a:rPr lang="ru-RU"/>
                          <m:t>й заемный капитал</m:t>
                        </m:r>
                      </m:den>
                    </m:f>
                    <m:r>
                      <a:rPr lang="ru-RU">
                        <a:latin typeface="Cambria Math"/>
                      </a:rPr>
                      <m:t> </m:t>
                    </m:r>
                  </m:oMath>
                </a14:m>
                <a:endParaRPr lang="ru-RU" dirty="0"/>
              </a:p>
              <a:p>
                <a:pPr algn="l"/>
                <a:endParaRPr lang="ru-RU" dirty="0"/>
              </a:p>
              <a:p>
                <a:pPr algn="l"/>
                <a:r>
                  <a:rPr lang="ru-RU" b="1" dirty="0" smtClean="0"/>
                  <a:t>3. Коэффициент </a:t>
                </a:r>
                <a:r>
                  <a:rPr lang="ru-RU" b="1" dirty="0"/>
                  <a:t>привлечения </a:t>
                </a:r>
                <a:r>
                  <a:rPr lang="ru-RU" b="1" dirty="0" smtClean="0"/>
                  <a:t>заемных средств</a:t>
                </a:r>
              </a:p>
              <a:p>
                <a:pPr algn="l"/>
                <a:endParaRPr lang="ru-RU" sz="2300" dirty="0"/>
              </a:p>
              <a:p>
                <a:pPr algn="l"/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ru-R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dirty="0"/>
                              <m:t>Краткосрочный заемный капитал</m:t>
                            </m:r>
                          </m:e>
                          <m:e>
                            <m:r>
                              <a:rPr lang="ru-RU" i="1" dirty="0">
                                <a:latin typeface="Cambria Math"/>
                              </a:rPr>
                              <m:t>(срок займа менее </m:t>
                            </m:r>
                            <m:r>
                              <a:rPr lang="ru-RU" i="1" dirty="0">
                                <a:latin typeface="Cambria Math"/>
                              </a:rPr>
                              <m:t>12</m:t>
                            </m:r>
                            <m:r>
                              <a:rPr lang="ru-RU" i="1" dirty="0">
                                <a:latin typeface="Cambria Math"/>
                              </a:rPr>
                              <m:t> месяцев)</m:t>
                            </m:r>
                          </m:e>
                        </m:eqArr>
                      </m:num>
                      <m:den>
                        <m:r>
                          <m:rPr>
                            <m:nor/>
                          </m:rPr>
                          <a:rPr lang="ru-RU"/>
                          <m:t>Оборотные активы по балансу заемщика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0"/>
                <a:ext cx="874948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671" t="-2133" r="-1811" b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286678" y="0"/>
                <a:ext cx="11665973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b="1" dirty="0" smtClean="0"/>
                  <a:t>Показатели эффективности заемного капитала:</a:t>
                </a:r>
              </a:p>
              <a:p>
                <a:pPr algn="l"/>
                <a:endParaRPr lang="ru-RU" sz="2200" dirty="0" smtClean="0"/>
              </a:p>
              <a:p>
                <a:pPr algn="l"/>
                <a:r>
                  <a:rPr lang="ru-RU" b="1" dirty="0" smtClean="0"/>
                  <a:t>4</a:t>
                </a:r>
                <a:r>
                  <a:rPr lang="ru-RU" b="1" dirty="0"/>
                  <a:t>. Коэффициент </a:t>
                </a:r>
                <a:r>
                  <a:rPr lang="ru-RU" b="1" dirty="0" smtClean="0"/>
                  <a:t>привлечения средств </a:t>
                </a:r>
                <a:r>
                  <a:rPr lang="ru-RU" b="1" dirty="0"/>
                  <a:t>в части </a:t>
                </a:r>
                <a:r>
                  <a:rPr lang="ru-RU" b="1" dirty="0" smtClean="0"/>
                  <a:t>покрытия запасов </a:t>
                </a:r>
                <a:endParaRPr lang="ru-RU" b="1" dirty="0"/>
              </a:p>
              <a:p>
                <a:pPr algn="l"/>
                <a:endParaRPr lang="ru-RU" sz="1900" dirty="0" smtClean="0"/>
              </a:p>
              <a:p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Заемны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е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средства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За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пасы</m:t>
                        </m:r>
                      </m:den>
                    </m:f>
                  </m:oMath>
                </a14:m>
                <a:endParaRPr lang="ru-RU" dirty="0"/>
              </a:p>
              <a:p>
                <a:pPr algn="l"/>
                <a:endParaRPr lang="ru-RU" sz="2000" dirty="0" smtClean="0"/>
              </a:p>
              <a:p>
                <a:pPr algn="l"/>
                <a:r>
                  <a:rPr lang="ru-RU" dirty="0"/>
                  <a:t>Показывает долю собственных оборотных средств в покрытии запасов. Должны составлять не менее 50 %, остальные </a:t>
                </a:r>
                <a:r>
                  <a:rPr lang="ru-RU" dirty="0" smtClean="0"/>
                  <a:t>5</a:t>
                </a:r>
                <a:r>
                  <a:rPr lang="ru-RU" dirty="0"/>
                  <a:t>0</a:t>
                </a:r>
                <a:r>
                  <a:rPr lang="ru-RU" dirty="0" smtClean="0"/>
                  <a:t>% </a:t>
                </a:r>
                <a:r>
                  <a:rPr lang="ru-RU" dirty="0"/>
                  <a:t>возмещаются краткосрочными кредитами банка</a:t>
                </a:r>
                <a:r>
                  <a:rPr lang="ru-RU" dirty="0" smtClean="0"/>
                  <a:t>.</a:t>
                </a:r>
              </a:p>
              <a:p>
                <a:pPr algn="l"/>
                <a:endParaRPr lang="ru-RU" sz="2600" dirty="0" smtClean="0"/>
              </a:p>
              <a:p>
                <a:pPr algn="l"/>
                <a:r>
                  <a:rPr lang="ru-RU" b="1" dirty="0" smtClean="0"/>
                  <a:t>5</a:t>
                </a:r>
                <a:r>
                  <a:rPr lang="ru-RU" b="1" dirty="0"/>
                  <a:t>. Обобщенный коэффициент </a:t>
                </a:r>
                <a:endParaRPr lang="ru-RU" b="1" dirty="0" smtClean="0"/>
              </a:p>
              <a:p>
                <a:pPr algn="l"/>
                <a:r>
                  <a:rPr lang="ru-RU" b="1" dirty="0" smtClean="0"/>
                  <a:t>финансовой устойчивости   </a:t>
                </a:r>
                <a:r>
                  <a:rPr lang="ru-RU" dirty="0" smtClean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0" i="0" dirty="0" smtClean="0"/>
                          <m:t>СК+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ДО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b="0" i="0" smtClean="0"/>
                          <m:t>Активы</m:t>
                        </m:r>
                      </m:den>
                    </m:f>
                    <m:r>
                      <a:rPr lang="ru-RU">
                        <a:latin typeface="Cambria Math"/>
                      </a:rPr>
                      <m:t> </m:t>
                    </m:r>
                  </m:oMath>
                </a14:m>
                <a:endParaRPr lang="ru-RU" dirty="0"/>
              </a:p>
              <a:p>
                <a:pPr algn="l"/>
                <a:endParaRPr lang="ru-RU" sz="2300" dirty="0" smtClean="0"/>
              </a:p>
              <a:p>
                <a:pPr algn="l"/>
                <a:r>
                  <a:rPr lang="ru-RU" dirty="0" smtClean="0"/>
                  <a:t>СК – собственный </a:t>
                </a:r>
                <a:r>
                  <a:rPr lang="ru-RU" dirty="0"/>
                  <a:t>капитал по балансу </a:t>
                </a:r>
                <a:endParaRPr lang="ru-RU" dirty="0" smtClean="0"/>
              </a:p>
              <a:p>
                <a:pPr algn="l"/>
                <a:r>
                  <a:rPr lang="ru-RU" dirty="0" smtClean="0"/>
                  <a:t>ДО – долгосрочные </a:t>
                </a:r>
                <a:r>
                  <a:rPr lang="ru-RU" dirty="0"/>
                  <a:t>обязательства по балансу </a:t>
                </a:r>
                <a:r>
                  <a:rPr lang="ru-RU" dirty="0" smtClean="0"/>
                  <a:t>заемщика. </a:t>
                </a:r>
                <a:r>
                  <a:rPr lang="ru-RU" dirty="0"/>
                  <a:t>Рекомендуемое значение </a:t>
                </a:r>
                <a:r>
                  <a:rPr lang="ru-RU" dirty="0" smtClean="0"/>
                  <a:t>0,7-0,8.</a:t>
                </a:r>
                <a:endParaRPr lang="ru-RU" sz="45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0"/>
                <a:ext cx="874948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671" r="-1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0" y="-459432"/>
                <a:ext cx="12192000" cy="74888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b="1" dirty="0" smtClean="0"/>
                  <a:t>6</a:t>
                </a:r>
                <a:r>
                  <a:rPr lang="ru-RU" b="1" dirty="0"/>
                  <a:t>. Коэффициент капитализации</a:t>
                </a:r>
                <a:endParaRPr lang="ru-RU" b="1" dirty="0" smtClean="0"/>
              </a:p>
              <a:p>
                <a:pPr algn="l"/>
                <a:endParaRPr lang="ru-RU" sz="2300" dirty="0"/>
              </a:p>
              <a:p>
                <a:pPr algn="l"/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500" smtClean="0"/>
                          <m:t>Долгоср</m:t>
                        </m:r>
                        <m:r>
                          <m:rPr>
                            <m:nor/>
                          </m:rPr>
                          <a:rPr lang="ru-RU" sz="4500" b="0" i="0" smtClean="0"/>
                          <m:t>.</m:t>
                        </m:r>
                        <m:r>
                          <m:rPr>
                            <m:nor/>
                          </m:rPr>
                          <a:rPr lang="ru-RU" sz="4500" smtClean="0"/>
                          <m:t> </m:t>
                        </m:r>
                        <m:r>
                          <m:rPr>
                            <m:nor/>
                          </m:rPr>
                          <a:rPr lang="ru-RU" sz="4500" smtClean="0"/>
                          <m:t>обязательства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500"/>
                          <m:t>Долгоср</m:t>
                        </m:r>
                        <m:r>
                          <m:rPr>
                            <m:nor/>
                          </m:rPr>
                          <a:rPr lang="ru-RU" sz="4500" b="0" i="0" smtClean="0"/>
                          <m:t>.</m:t>
                        </m:r>
                        <m:r>
                          <m:rPr>
                            <m:nor/>
                          </m:rPr>
                          <a:rPr lang="ru-RU" sz="4500"/>
                          <m:t>обязательства</m:t>
                        </m:r>
                        <m:r>
                          <m:rPr>
                            <m:nor/>
                          </m:rPr>
                          <a:rPr lang="ru-RU" sz="4500" b="0" i="0" smtClean="0"/>
                          <m:t> </m:t>
                        </m:r>
                        <m:r>
                          <m:rPr>
                            <m:nor/>
                          </m:rPr>
                          <a:rPr lang="ru-RU" sz="4500" b="0" i="0" smtClean="0"/>
                          <m:t>+ со</m:t>
                        </m:r>
                        <m:r>
                          <m:rPr>
                            <m:nor/>
                          </m:rPr>
                          <a:rPr lang="ru-RU" sz="4500"/>
                          <m:t>бственный акци</m:t>
                        </m:r>
                        <m:r>
                          <m:rPr>
                            <m:nor/>
                          </m:rPr>
                          <a:rPr lang="ru-RU" sz="4500" b="0" i="0" smtClean="0"/>
                          <m:t>онерный капитал</m:t>
                        </m:r>
                      </m:den>
                    </m:f>
                  </m:oMath>
                </a14:m>
                <a:endParaRPr lang="ru-RU" sz="4500" dirty="0" smtClean="0"/>
              </a:p>
              <a:p>
                <a:pPr algn="l"/>
                <a:endParaRPr lang="ru-RU" sz="4500" dirty="0" smtClean="0"/>
              </a:p>
              <a:p>
                <a:pPr algn="l"/>
                <a:r>
                  <a:rPr lang="ru-RU" sz="4500" dirty="0"/>
                  <a:t>Показатель характеризует степень зависимости заемщика от его долгосрочных кредиторов и </a:t>
                </a:r>
                <a:r>
                  <a:rPr lang="ru-RU" sz="4500" dirty="0" smtClean="0"/>
                  <a:t>акционеров.</a:t>
                </a:r>
              </a:p>
              <a:p>
                <a:pPr algn="l"/>
                <a:endParaRPr lang="ru-RU" sz="3300" dirty="0" smtClean="0"/>
              </a:p>
              <a:p>
                <a:pPr algn="l"/>
                <a:r>
                  <a:rPr lang="ru-RU" sz="4500" b="1" dirty="0" smtClean="0"/>
                  <a:t>7</a:t>
                </a:r>
                <a:r>
                  <a:rPr lang="ru-RU" sz="4500" b="1" dirty="0"/>
                  <a:t>. Коэффициент соотношения долга и </a:t>
                </a:r>
                <a:r>
                  <a:rPr lang="ru-RU" sz="4500" b="1" dirty="0" smtClean="0"/>
                  <a:t>объема </a:t>
                </a:r>
                <a:r>
                  <a:rPr lang="ru-RU" sz="4500" b="1" dirty="0"/>
                  <a:t>продаж </a:t>
                </a:r>
                <a:endParaRPr lang="ru-RU" sz="4500" b="1" dirty="0" smtClean="0"/>
              </a:p>
              <a:p>
                <a:pPr algn="l"/>
                <a:endParaRPr lang="ru-RU" sz="2500" dirty="0" smtClean="0"/>
              </a:p>
              <a:p>
                <a:pPr algn="l"/>
                <a:r>
                  <a:rPr lang="ru-RU" sz="45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500"/>
                          <m:t>Совокупные обязательства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500"/>
                          <m:t>Чистый объем продаж</m:t>
                        </m:r>
                      </m:den>
                    </m:f>
                  </m:oMath>
                </a14:m>
                <a:endParaRPr lang="ru-RU" sz="4500" dirty="0" smtClean="0"/>
              </a:p>
              <a:p>
                <a:pPr algn="l"/>
                <a:endParaRPr lang="ru-RU" sz="2900" dirty="0" smtClean="0"/>
              </a:p>
              <a:p>
                <a:pPr algn="l"/>
                <a:r>
                  <a:rPr lang="ru-RU" sz="4500" dirty="0" smtClean="0"/>
                  <a:t>На </a:t>
                </a:r>
                <a:r>
                  <a:rPr lang="ru-RU" sz="4500" dirty="0"/>
                  <a:t>уровень ликвидности баланса заемщика оказывает влияние срок предоставления кредита. </a:t>
                </a:r>
                <a:r>
                  <a:rPr lang="ru-RU" sz="4500" b="1" dirty="0"/>
                  <a:t>Средний период предоставления кредита</a:t>
                </a:r>
                <a:r>
                  <a:rPr lang="ru-RU" sz="4500" dirty="0"/>
                  <a:t> может быть установлен по формуле:</a:t>
                </a:r>
              </a:p>
              <a:p>
                <a:pPr algn="l"/>
                <a:r>
                  <a:rPr lang="ru-RU" sz="4500" b="1" dirty="0"/>
                  <a:t>Период </a:t>
                </a:r>
                <a:r>
                  <a:rPr lang="ru-RU" sz="4500" b="1" dirty="0" smtClean="0"/>
                  <a:t>кредита (</a:t>
                </a:r>
                <a:r>
                  <a:rPr lang="ru-RU" sz="4500" b="1" dirty="0"/>
                  <a:t>дни</a:t>
                </a:r>
                <a:r>
                  <a:rPr lang="ru-RU" sz="4500" b="1" dirty="0" smtClean="0"/>
                  <a:t>)</a:t>
                </a:r>
                <a:r>
                  <a:rPr lang="ru-RU" sz="4500" dirty="0" smtClean="0"/>
                  <a:t>=</a:t>
                </a:r>
              </a:p>
              <a:p>
                <a:pPr algn="l"/>
                <a:endParaRPr lang="ru-RU" sz="4500" dirty="0" smtClean="0"/>
              </a:p>
              <a:p>
                <a:pPr algn="l"/>
                <a:r>
                  <a:rPr lang="ru-RU" sz="45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500"/>
                          <m:t>Средний остаток ссудной задолженности за период</m:t>
                        </m:r>
                        <m:r>
                          <a:rPr lang="ru-RU" sz="4500" i="1">
                            <a:latin typeface="Cambria Math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ru-RU" sz="4500"/>
                          <m:t>Д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500"/>
                          <m:t>Средняя дневная выручка от продажи товаров</m:t>
                        </m:r>
                      </m:den>
                    </m:f>
                  </m:oMath>
                </a14:m>
                <a:endParaRPr lang="ru-RU" sz="4500" dirty="0"/>
              </a:p>
              <a:p>
                <a:pPr algn="l"/>
                <a:endParaRPr lang="ru-RU" sz="2900" dirty="0"/>
              </a:p>
              <a:p>
                <a:pPr algn="l"/>
                <a:r>
                  <a:rPr lang="ru-RU" sz="4500" dirty="0" smtClean="0"/>
                  <a:t>Д – длительность </a:t>
                </a:r>
                <a:r>
                  <a:rPr lang="ru-RU" sz="4500" dirty="0"/>
                  <a:t>периода (</a:t>
                </a:r>
                <a:r>
                  <a:rPr lang="ru-RU" sz="4500" dirty="0" smtClean="0"/>
                  <a:t>год – 360 </a:t>
                </a:r>
                <a:r>
                  <a:rPr lang="ru-RU" sz="4500" dirty="0"/>
                  <a:t>дней, </a:t>
                </a:r>
                <a:r>
                  <a:rPr lang="ru-RU" sz="4500" dirty="0" smtClean="0"/>
                  <a:t>квартал – 90 дней).</a:t>
                </a:r>
                <a:endParaRPr lang="ru-RU" sz="45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59432"/>
                <a:ext cx="9144000" cy="7488832"/>
              </a:xfrm>
              <a:prstGeom prst="rect">
                <a:avLst/>
              </a:prstGeom>
              <a:blipFill rotWithShape="1">
                <a:blip r:embed="rId2"/>
                <a:stretch>
                  <a:fillRect l="-1067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1371" y="0"/>
            <a:ext cx="113920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Summary</a:t>
            </a:r>
            <a:r>
              <a:rPr lang="ru-RU" b="1" dirty="0" smtClean="0"/>
              <a:t> (резюме)</a:t>
            </a:r>
          </a:p>
          <a:p>
            <a:r>
              <a:rPr lang="ru-RU" dirty="0" smtClean="0"/>
              <a:t>Вопросы</a:t>
            </a:r>
            <a:r>
              <a:rPr lang="ru-RU" dirty="0"/>
              <a:t>: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/>
              <a:t>Состав заемного </a:t>
            </a:r>
            <a:r>
              <a:rPr lang="ru-RU" dirty="0" smtClean="0"/>
              <a:t>капитала.</a:t>
            </a:r>
            <a:endParaRPr lang="ru-RU" dirty="0"/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Эффект </a:t>
            </a:r>
            <a:r>
              <a:rPr lang="ru-RU" dirty="0"/>
              <a:t>финансового рычага (левериджа</a:t>
            </a:r>
            <a:r>
              <a:rPr lang="ru-RU" dirty="0" smtClean="0"/>
              <a:t>).</a:t>
            </a:r>
            <a:endParaRPr lang="en-US" dirty="0"/>
          </a:p>
          <a:p>
            <a:pPr marL="742950" indent="-742950" algn="l">
              <a:buAutoNum type="arabicPeriod"/>
            </a:pPr>
            <a:r>
              <a:rPr lang="ru-RU" dirty="0" smtClean="0"/>
              <a:t>Ликвидность – это... Коэффициенты ликвидности.</a:t>
            </a:r>
            <a:endParaRPr lang="en-US" dirty="0"/>
          </a:p>
          <a:p>
            <a:pPr marL="742950" indent="-742950" algn="l">
              <a:buAutoNum type="arabicPeriod"/>
            </a:pPr>
            <a:r>
              <a:rPr lang="ru-RU" dirty="0"/>
              <a:t>Показатели эффективности заёмного капитала</a:t>
            </a:r>
            <a:r>
              <a:rPr lang="ru-RU" dirty="0" smtClean="0"/>
              <a:t>.</a:t>
            </a:r>
          </a:p>
        </p:txBody>
      </p:sp>
      <p:sp>
        <p:nvSpPr>
          <p:cNvPr id="3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8846" t="12543" r="28045" b="7640"/>
          <a:stretch/>
        </p:blipFill>
        <p:spPr bwMode="auto">
          <a:xfrm>
            <a:off x="1007437" y="95250"/>
            <a:ext cx="8327065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низ 2"/>
          <p:cNvSpPr/>
          <p:nvPr/>
        </p:nvSpPr>
        <p:spPr>
          <a:xfrm rot="5400000">
            <a:off x="10956540" y="5433224"/>
            <a:ext cx="360040" cy="1824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111376" y="188914"/>
            <a:ext cx="734589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/>
              <a:t>ИСТОЧНИКИ СРЕДСТВ </a:t>
            </a:r>
            <a:r>
              <a:rPr lang="ru-RU" altLang="ru-RU" sz="2400" b="1" dirty="0" smtClean="0"/>
              <a:t> ФИРМЫ</a:t>
            </a:r>
            <a:endParaRPr lang="ru-RU" altLang="ru-RU" sz="2400" b="1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39350" y="981076"/>
            <a:ext cx="547353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dirty="0"/>
              <a:t>ИСТОЧНИКИ СРЕДСТВ КРАТКОСРОЧНОГО НАЗНАЧЕНИЯ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191251" y="981076"/>
            <a:ext cx="585681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dirty="0"/>
              <a:t>ИСТОЧНИКИ СРЕДСТВ </a:t>
            </a:r>
            <a:r>
              <a:rPr lang="ru-RU" altLang="ru-RU" sz="1800" dirty="0" smtClean="0"/>
              <a:t> ДОЛГОСРОЧНОГО </a:t>
            </a:r>
            <a:r>
              <a:rPr lang="ru-RU" altLang="ru-RU" sz="1800" dirty="0"/>
              <a:t>НАЗНАЧЕНИЯ (КАПИТАЛ)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27051" y="2205038"/>
            <a:ext cx="2592916" cy="116955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КРАТКОСРОЧНАЯ КРЕДИТОРСКАЯ ЗАДОЛЖЕННОСТЬ (частично платный, частично бесплатный источник)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312584" y="2205038"/>
            <a:ext cx="2495549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КРАТКОСРОЧНЫЕ КРЕДИТЫ И ЗАЙМЫ (платный источник)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000752" y="2133600"/>
            <a:ext cx="2305049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КАПИТАЛ СОБСТВЕННИКОВ (платный источник)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8401051" y="2133600"/>
            <a:ext cx="1631949" cy="952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/>
              <a:t>ЗАЕМНЫЙ КАПИТАЛ</a:t>
            </a:r>
            <a:r>
              <a:rPr lang="ru-RU" altLang="ru-RU" sz="1400" dirty="0"/>
              <a:t> (платный источник)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0128251" y="2133600"/>
            <a:ext cx="2017183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СПОНТАННЫЕ ИСТОЧНИКИ (бесплатный источник)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446867" y="4149726"/>
            <a:ext cx="2592917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ОБЫКНОВЕННЫЙ АКЦИОНЕРНЫЙ КАПИТАЛ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327651" y="4132263"/>
            <a:ext cx="3359149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ДОЛЕВОЙ КАПИТАЛ В ВИДЕ ПРИВЕЛЕГИРОВАННЫХ АКЦИЙ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31801" y="5426076"/>
            <a:ext cx="3359151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ДОЛЕВОЙ КАПИТАЛ В ВИДЕ ОБЫКНОВЕННЫХ АКЦИЙ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4176184" y="5435600"/>
            <a:ext cx="3359149" cy="95410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РЕИНВЕСТИРОВАННАЯ ПРИБЫЛЬ В ВИДЕ НЕРАСПРЕДЕЛЕННОЙ ПРИБЫЛИ И ПРОЧИХ ФОНДОВ СОБСТВЕННЫХ СРЕДСТВ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0033000" y="3662363"/>
            <a:ext cx="2015067" cy="6334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БАНКОВСКИЕ </a:t>
            </a:r>
          </a:p>
          <a:p>
            <a:pPr>
              <a:spcBef>
                <a:spcPct val="50000"/>
              </a:spcBef>
            </a:pPr>
            <a:r>
              <a:rPr lang="ru-RU" altLang="ru-RU" sz="1400" dirty="0"/>
              <a:t>КРЕДИТЫ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9457267" y="4652963"/>
            <a:ext cx="2590800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ОБЛИГАЦИОННЫЕ ЗАЙМЫ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10033000" y="5589589"/>
            <a:ext cx="2015067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 smtClean="0"/>
              <a:t>ПРОЧИЕ  </a:t>
            </a:r>
            <a:r>
              <a:rPr lang="ru-RU" altLang="ru-RU" sz="1400" dirty="0"/>
              <a:t>ЗАЙМЫ</a:t>
            </a:r>
          </a:p>
        </p:txBody>
      </p:sp>
      <p:cxnSp>
        <p:nvCxnSpPr>
          <p:cNvPr id="70675" name="AutoShape 19"/>
          <p:cNvCxnSpPr>
            <a:cxnSpLocks noChangeShapeType="1"/>
            <a:stCxn id="70660" idx="2"/>
            <a:endCxn id="70661" idx="0"/>
          </p:cNvCxnSpPr>
          <p:nvPr/>
        </p:nvCxnSpPr>
        <p:spPr bwMode="auto">
          <a:xfrm rot="5400000">
            <a:off x="4214973" y="-588275"/>
            <a:ext cx="330497" cy="280820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7" name="AutoShape 21"/>
          <p:cNvCxnSpPr>
            <a:cxnSpLocks noChangeShapeType="1"/>
            <a:stCxn id="70660" idx="2"/>
            <a:endCxn id="70662" idx="0"/>
          </p:cNvCxnSpPr>
          <p:nvPr/>
        </p:nvCxnSpPr>
        <p:spPr bwMode="auto">
          <a:xfrm rot="16200000" flipH="1">
            <a:off x="7286742" y="-851843"/>
            <a:ext cx="330497" cy="33353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8" name="AutoShape 22"/>
          <p:cNvCxnSpPr>
            <a:cxnSpLocks noChangeShapeType="1"/>
            <a:stCxn id="70661" idx="2"/>
            <a:endCxn id="70663" idx="0"/>
          </p:cNvCxnSpPr>
          <p:nvPr/>
        </p:nvCxnSpPr>
        <p:spPr bwMode="auto">
          <a:xfrm rot="5400000">
            <a:off x="2110999" y="1339918"/>
            <a:ext cx="577631" cy="115260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9" name="AutoShape 23"/>
          <p:cNvCxnSpPr>
            <a:cxnSpLocks noChangeShapeType="1"/>
            <a:stCxn id="70661" idx="2"/>
            <a:endCxn id="70664" idx="0"/>
          </p:cNvCxnSpPr>
          <p:nvPr/>
        </p:nvCxnSpPr>
        <p:spPr bwMode="auto">
          <a:xfrm rot="16200000" flipH="1">
            <a:off x="3479423" y="1124101"/>
            <a:ext cx="577631" cy="158424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0" name="AutoShape 24"/>
          <p:cNvCxnSpPr>
            <a:cxnSpLocks noChangeShapeType="1"/>
            <a:stCxn id="70662" idx="2"/>
            <a:endCxn id="70665" idx="0"/>
          </p:cNvCxnSpPr>
          <p:nvPr/>
        </p:nvCxnSpPr>
        <p:spPr bwMode="auto">
          <a:xfrm rot="5400000">
            <a:off x="7883372" y="897312"/>
            <a:ext cx="506193" cy="196638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1" name="AutoShape 25"/>
          <p:cNvCxnSpPr>
            <a:cxnSpLocks noChangeShapeType="1"/>
            <a:stCxn id="70662" idx="2"/>
            <a:endCxn id="70667" idx="0"/>
          </p:cNvCxnSpPr>
          <p:nvPr/>
        </p:nvCxnSpPr>
        <p:spPr bwMode="auto">
          <a:xfrm rot="16200000" flipH="1">
            <a:off x="9875155" y="871911"/>
            <a:ext cx="506193" cy="20171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2" name="AutoShape 26"/>
          <p:cNvCxnSpPr>
            <a:cxnSpLocks noChangeShapeType="1"/>
            <a:stCxn id="70662" idx="2"/>
            <a:endCxn id="70666" idx="0"/>
          </p:cNvCxnSpPr>
          <p:nvPr/>
        </p:nvCxnSpPr>
        <p:spPr bwMode="auto">
          <a:xfrm rot="16200000" flipH="1">
            <a:off x="8915244" y="1831819"/>
            <a:ext cx="506194" cy="9736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3" name="AutoShape 27"/>
          <p:cNvCxnSpPr>
            <a:cxnSpLocks noChangeShapeType="1"/>
            <a:stCxn id="70665" idx="2"/>
            <a:endCxn id="70668" idx="0"/>
          </p:cNvCxnSpPr>
          <p:nvPr/>
        </p:nvCxnSpPr>
        <p:spPr bwMode="auto">
          <a:xfrm rot="5400000">
            <a:off x="4701849" y="1698298"/>
            <a:ext cx="1492906" cy="34099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4" name="AutoShape 28"/>
          <p:cNvCxnSpPr>
            <a:cxnSpLocks noChangeShapeType="1"/>
            <a:stCxn id="70665" idx="2"/>
            <a:endCxn id="70669" idx="0"/>
          </p:cNvCxnSpPr>
          <p:nvPr/>
        </p:nvCxnSpPr>
        <p:spPr bwMode="auto">
          <a:xfrm rot="5400000">
            <a:off x="6342531" y="3321516"/>
            <a:ext cx="1475443" cy="1460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6" name="AutoShape 30"/>
          <p:cNvCxnSpPr>
            <a:cxnSpLocks noChangeShapeType="1"/>
            <a:stCxn id="70666" idx="2"/>
            <a:endCxn id="70672" idx="1"/>
          </p:cNvCxnSpPr>
          <p:nvPr/>
        </p:nvCxnSpPr>
        <p:spPr bwMode="auto">
          <a:xfrm rot="16200000" flipH="1">
            <a:off x="9178661" y="3125524"/>
            <a:ext cx="893763" cy="81491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7" name="AutoShape 31"/>
          <p:cNvCxnSpPr>
            <a:cxnSpLocks noChangeShapeType="1"/>
            <a:stCxn id="70666" idx="2"/>
            <a:endCxn id="70673" idx="1"/>
          </p:cNvCxnSpPr>
          <p:nvPr/>
        </p:nvCxnSpPr>
        <p:spPr bwMode="auto">
          <a:xfrm rot="16200000" flipH="1">
            <a:off x="8476770" y="3826355"/>
            <a:ext cx="1720752" cy="2402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8" name="AutoShape 32"/>
          <p:cNvCxnSpPr>
            <a:cxnSpLocks noChangeShapeType="1"/>
            <a:stCxn id="70666" idx="2"/>
            <a:endCxn id="70674" idx="1"/>
          </p:cNvCxnSpPr>
          <p:nvPr/>
        </p:nvCxnSpPr>
        <p:spPr bwMode="auto">
          <a:xfrm rot="16200000" flipH="1">
            <a:off x="8296325" y="4006801"/>
            <a:ext cx="2657377" cy="815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9" name="AutoShape 33"/>
          <p:cNvCxnSpPr>
            <a:cxnSpLocks noChangeShapeType="1"/>
            <a:stCxn id="70668" idx="2"/>
            <a:endCxn id="70670" idx="0"/>
          </p:cNvCxnSpPr>
          <p:nvPr/>
        </p:nvCxnSpPr>
        <p:spPr bwMode="auto">
          <a:xfrm rot="5400000">
            <a:off x="2550787" y="4233537"/>
            <a:ext cx="753130" cy="163194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0" name="AutoShape 34"/>
          <p:cNvCxnSpPr>
            <a:cxnSpLocks noChangeShapeType="1"/>
            <a:stCxn id="70668" idx="2"/>
            <a:endCxn id="70671" idx="0"/>
          </p:cNvCxnSpPr>
          <p:nvPr/>
        </p:nvCxnSpPr>
        <p:spPr bwMode="auto">
          <a:xfrm rot="16200000" flipH="1">
            <a:off x="4418215" y="3998056"/>
            <a:ext cx="762654" cy="211243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10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349" y="0"/>
            <a:ext cx="12097344" cy="695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В состав заемного капитала корпорации входят:</a:t>
            </a:r>
          </a:p>
          <a:p>
            <a:pPr algn="l"/>
            <a:r>
              <a:rPr lang="ru-RU" b="1" dirty="0"/>
              <a:t>1</a:t>
            </a:r>
            <a:r>
              <a:rPr lang="ru-RU" b="1" dirty="0" smtClean="0"/>
              <a:t>) Краткосрочные </a:t>
            </a:r>
            <a:r>
              <a:rPr lang="ru-RU" b="1" dirty="0"/>
              <a:t>кредиты и займы.</a:t>
            </a:r>
          </a:p>
          <a:p>
            <a:pPr algn="l"/>
            <a:r>
              <a:rPr lang="ru-RU" b="1" dirty="0"/>
              <a:t>2</a:t>
            </a:r>
            <a:r>
              <a:rPr lang="ru-RU" b="1" dirty="0" smtClean="0"/>
              <a:t>) Долгосрочные </a:t>
            </a:r>
            <a:r>
              <a:rPr lang="ru-RU" b="1" dirty="0"/>
              <a:t>кредиты и займы.</a:t>
            </a:r>
          </a:p>
          <a:p>
            <a:pPr algn="l"/>
            <a:r>
              <a:rPr lang="ru-RU" b="1" dirty="0"/>
              <a:t>3</a:t>
            </a:r>
            <a:r>
              <a:rPr lang="ru-RU" b="1" dirty="0" smtClean="0"/>
              <a:t>) Кредиторская </a:t>
            </a:r>
            <a:r>
              <a:rPr lang="ru-RU" b="1" dirty="0"/>
              <a:t>задолженность в форме привлеченных средств</a:t>
            </a:r>
            <a:r>
              <a:rPr lang="ru-RU" b="1" dirty="0" smtClean="0"/>
              <a:t>.</a:t>
            </a:r>
          </a:p>
          <a:p>
            <a:pPr algn="l"/>
            <a:r>
              <a:rPr lang="ru-RU" b="1" dirty="0" smtClean="0"/>
              <a:t>4) Лизинг.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16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9349" y="0"/>
            <a:ext cx="12097344" cy="695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В состав заемного капитала корпорации входят:</a:t>
            </a:r>
          </a:p>
          <a:p>
            <a:pPr algn="l"/>
            <a:r>
              <a:rPr lang="ru-RU" b="1" dirty="0"/>
              <a:t>1</a:t>
            </a:r>
            <a:r>
              <a:rPr lang="ru-RU" b="1" dirty="0" smtClean="0"/>
              <a:t>) Краткосрочные </a:t>
            </a:r>
            <a:r>
              <a:rPr lang="ru-RU" b="1" dirty="0"/>
              <a:t>кредиты и займы.</a:t>
            </a:r>
          </a:p>
          <a:p>
            <a:pPr algn="l"/>
            <a:r>
              <a:rPr lang="ru-RU" b="1" dirty="0"/>
              <a:t>2</a:t>
            </a:r>
            <a:r>
              <a:rPr lang="ru-RU" b="1" dirty="0" smtClean="0"/>
              <a:t>) Долгосрочные </a:t>
            </a:r>
            <a:r>
              <a:rPr lang="ru-RU" b="1" dirty="0"/>
              <a:t>кредиты и займы.</a:t>
            </a:r>
          </a:p>
          <a:p>
            <a:pPr algn="l"/>
            <a:r>
              <a:rPr lang="ru-RU" b="1" dirty="0"/>
              <a:t>3</a:t>
            </a:r>
            <a:r>
              <a:rPr lang="ru-RU" b="1" dirty="0" smtClean="0"/>
              <a:t>) Кредиторская </a:t>
            </a:r>
            <a:r>
              <a:rPr lang="ru-RU" b="1" dirty="0"/>
              <a:t>задолженность в форме привлеченных средств</a:t>
            </a:r>
            <a:r>
              <a:rPr lang="ru-RU" b="1" dirty="0" smtClean="0"/>
              <a:t>.</a:t>
            </a:r>
          </a:p>
          <a:p>
            <a:pPr algn="l"/>
            <a:r>
              <a:rPr lang="ru-RU" b="1" dirty="0"/>
              <a:t>4) Лизинг.</a:t>
            </a:r>
          </a:p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Краткосрочные</a:t>
            </a:r>
            <a:r>
              <a:rPr lang="ru-RU" dirty="0" smtClean="0"/>
              <a:t> </a:t>
            </a:r>
            <a:r>
              <a:rPr lang="ru-RU" dirty="0"/>
              <a:t>кредиты и займы служат источником покрытия оборотных активов.</a:t>
            </a:r>
          </a:p>
          <a:p>
            <a:pPr algn="l"/>
            <a:r>
              <a:rPr lang="ru-RU" b="1" dirty="0"/>
              <a:t>Кредиторская задолженность </a:t>
            </a:r>
            <a:r>
              <a:rPr lang="ru-RU" dirty="0"/>
              <a:t>рассматривается как беспроцентный кредит от поставщиков, которая часто становится причиной неплатежей в экономике.</a:t>
            </a:r>
          </a:p>
          <a:p>
            <a:pPr algn="l"/>
            <a:r>
              <a:rPr lang="ru-RU" b="1" dirty="0"/>
              <a:t>Долгосрочный</a:t>
            </a:r>
            <a:r>
              <a:rPr lang="ru-RU" dirty="0"/>
              <a:t> привлеченный капитал в форме кредитов и займов направляется на финансирование внеоборотных активов, к которым относятся основные средства, имущественные комплексы и другие объекты, требующие больших затрат на приобретение и </a:t>
            </a:r>
            <a:r>
              <a:rPr lang="ru-RU" dirty="0" smtClean="0"/>
              <a:t>строительство.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96011" y="0"/>
                <a:ext cx="12095989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dirty="0"/>
                  <a:t>Стоимость банковского кредита определяют на основе </a:t>
                </a:r>
                <a:r>
                  <a:rPr lang="ru-RU" b="1" dirty="0"/>
                  <a:t>процентной ставки (цена кредита)</a:t>
                </a:r>
                <a:r>
                  <a:rPr lang="ru-RU" dirty="0"/>
                  <a:t>, которая формирует основные расходы заемщика по обслуживанию долга. </a:t>
                </a:r>
                <a:endParaRPr lang="ru-RU" dirty="0" smtClean="0"/>
              </a:p>
              <a:p>
                <a:pPr algn="l"/>
                <a:r>
                  <a:rPr lang="ru-RU" dirty="0" smtClean="0"/>
                  <a:t>Ставка: </a:t>
                </a:r>
              </a:p>
              <a:p>
                <a:pPr marL="571500" indent="-571500" algn="l">
                  <a:buFont typeface="Arial" pitchFamily="34" charset="0"/>
                  <a:buChar char="•"/>
                </a:pPr>
                <a:r>
                  <a:rPr lang="ru-RU" dirty="0" smtClean="0"/>
                  <a:t>должна </a:t>
                </a:r>
                <a:r>
                  <a:rPr lang="ru-RU" dirty="0"/>
                  <a:t>быть увеличена на размер других затрат заемщика (например, страхования кредита за счет заемщика</a:t>
                </a:r>
                <a:r>
                  <a:rPr lang="ru-RU" dirty="0" smtClean="0"/>
                  <a:t>); </a:t>
                </a:r>
              </a:p>
              <a:p>
                <a:pPr marL="571500" indent="-571500" algn="l">
                  <a:buFont typeface="Arial" pitchFamily="34" charset="0"/>
                  <a:buChar char="•"/>
                </a:pPr>
                <a:r>
                  <a:rPr lang="ru-RU" dirty="0" smtClean="0"/>
                  <a:t>должна </a:t>
                </a:r>
                <a:r>
                  <a:rPr lang="ru-RU" dirty="0"/>
                  <a:t>быть уменьшена на ставку налога на прибыль </a:t>
                </a:r>
                <a:r>
                  <a:rPr lang="ru-RU" dirty="0" smtClean="0"/>
                  <a:t>(КПН) </a:t>
                </a:r>
                <a:r>
                  <a:rPr lang="ru-RU" dirty="0"/>
                  <a:t>с целью отражения реальных расходов заемщика по привлеченным кредитам с учетом этих положений на стоимость заемного </a:t>
                </a:r>
                <a:r>
                  <a:rPr lang="ru-RU" dirty="0" smtClean="0"/>
                  <a:t>капитала.</a:t>
                </a:r>
              </a:p>
              <a:p>
                <a:pPr marL="571500" indent="-571500" algn="l">
                  <a:buFont typeface="Arial" pitchFamily="34" charset="0"/>
                  <a:buChar char="•"/>
                </a:pPr>
                <a:endParaRPr lang="ru-RU" dirty="0"/>
              </a:p>
              <a:p>
                <a:pPr marL="571500" indent="-571500" algn="l">
                  <a:buFont typeface="Arial" pitchFamily="34" charset="0"/>
                  <a:buChar char="•"/>
                </a:pPr>
                <a:endParaRPr lang="ru-RU" sz="3600" dirty="0" smtClean="0"/>
              </a:p>
              <a:p>
                <a:pPr marL="571500" indent="-571500" algn="l">
                  <a:buFont typeface="Arial" pitchFamily="34" charset="0"/>
                  <a:buChar char="•"/>
                </a:pPr>
                <a:endParaRPr lang="ru-RU" dirty="0" smtClean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БК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b="1" dirty="0" smtClean="0"/>
                  <a:t>стоимость </a:t>
                </a:r>
                <a:r>
                  <a:rPr lang="ru-RU" b="1" dirty="0"/>
                  <a:t>заемного капитала</a:t>
                </a:r>
                <a:r>
                  <a:rPr lang="ru-RU" dirty="0"/>
                  <a:t>, привлекаемого в форме банковского </a:t>
                </a:r>
                <a:r>
                  <a:rPr lang="ru-RU" dirty="0" smtClean="0"/>
                  <a:t>кредита,</a:t>
                </a:r>
                <a:endParaRPr lang="ru-RU" dirty="0"/>
              </a:p>
              <a:p>
                <a:pPr algn="l"/>
                <a:r>
                  <a:rPr lang="ru-RU" dirty="0" smtClean="0"/>
                  <a:t>СП – ставка </a:t>
                </a:r>
                <a:r>
                  <a:rPr lang="ru-RU" dirty="0"/>
                  <a:t>процента за банковский </a:t>
                </a:r>
                <a:r>
                  <a:rPr lang="ru-RU" dirty="0" smtClean="0"/>
                  <a:t>кредит,</a:t>
                </a:r>
                <a:endParaRPr lang="ru-RU" dirty="0"/>
              </a:p>
              <a:p>
                <a:pPr algn="l"/>
                <a:r>
                  <a:rPr lang="ru-RU" dirty="0" smtClean="0"/>
                  <a:t>НС – налоговая </a:t>
                </a:r>
                <a:r>
                  <a:rPr lang="ru-RU" dirty="0"/>
                  <a:t>ставка на прибыль, доли </a:t>
                </a:r>
                <a:r>
                  <a:rPr lang="ru-RU" dirty="0" smtClean="0"/>
                  <a:t>единицы,</a:t>
                </a:r>
                <a:endParaRPr lang="ru-RU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УР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БК</m:t>
                        </m:r>
                      </m:sub>
                    </m:sSub>
                  </m:oMath>
                </a14:m>
                <a:r>
                  <a:rPr lang="ru-RU" dirty="0"/>
                  <a:t> – уровень расходов заемщика по привлечению банковского кредита в его сумме, доли единицы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0"/>
                <a:ext cx="9071992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411" t="-1956" r="-1142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64085" y="3861048"/>
                <a:ext cx="4608512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ЗК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БК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СП(1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−Н</m:t>
                          </m:r>
                          <m:r>
                            <a:rPr lang="ru-RU" sz="2400" i="1">
                              <a:latin typeface="Cambria Math"/>
                            </a:rPr>
                            <m:t>С)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УР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БК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861048"/>
                <a:ext cx="3456384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3187</Words>
  <Application>Microsoft Office PowerPoint</Application>
  <PresentationFormat>Широкоэкранный</PresentationFormat>
  <Paragraphs>560</Paragraphs>
  <Slides>46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Bookman Old Style</vt:lpstr>
      <vt:lpstr>Calibri</vt:lpstr>
      <vt:lpstr>Calibri Light</vt:lpstr>
      <vt:lpstr>Cambria Math</vt:lpstr>
      <vt:lpstr>Courier New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Кукиев Абай</cp:lastModifiedBy>
  <cp:revision>128</cp:revision>
  <dcterms:created xsi:type="dcterms:W3CDTF">2016-03-13T21:05:59Z</dcterms:created>
  <dcterms:modified xsi:type="dcterms:W3CDTF">2019-10-24T09:31:19Z</dcterms:modified>
</cp:coreProperties>
</file>